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258" r:id="rId2"/>
    <p:sldId id="291" r:id="rId3"/>
    <p:sldId id="300" r:id="rId4"/>
    <p:sldId id="259" r:id="rId5"/>
    <p:sldId id="269" r:id="rId6"/>
    <p:sldId id="257" r:id="rId7"/>
    <p:sldId id="285" r:id="rId8"/>
    <p:sldId id="262" r:id="rId9"/>
    <p:sldId id="302" r:id="rId10"/>
    <p:sldId id="270" r:id="rId11"/>
    <p:sldId id="274" r:id="rId12"/>
    <p:sldId id="265" r:id="rId13"/>
    <p:sldId id="268" r:id="rId14"/>
    <p:sldId id="263" r:id="rId15"/>
    <p:sldId id="264" r:id="rId16"/>
    <p:sldId id="304" r:id="rId17"/>
    <p:sldId id="305" r:id="rId18"/>
    <p:sldId id="306" r:id="rId19"/>
    <p:sldId id="289" r:id="rId20"/>
    <p:sldId id="303" r:id="rId21"/>
    <p:sldId id="266" r:id="rId22"/>
    <p:sldId id="275" r:id="rId23"/>
    <p:sldId id="267" r:id="rId24"/>
    <p:sldId id="277" r:id="rId25"/>
    <p:sldId id="279" r:id="rId26"/>
    <p:sldId id="278" r:id="rId27"/>
    <p:sldId id="281" r:id="rId28"/>
    <p:sldId id="284" r:id="rId29"/>
    <p:sldId id="287" r:id="rId30"/>
    <p:sldId id="286" r:id="rId31"/>
    <p:sldId id="288" r:id="rId32"/>
    <p:sldId id="294" r:id="rId33"/>
    <p:sldId id="282" r:id="rId34"/>
    <p:sldId id="283" r:id="rId35"/>
    <p:sldId id="290" r:id="rId36"/>
    <p:sldId id="292" r:id="rId37"/>
    <p:sldId id="301" r:id="rId38"/>
    <p:sldId id="295" r:id="rId39"/>
    <p:sldId id="293" r:id="rId40"/>
    <p:sldId id="297" r:id="rId41"/>
    <p:sldId id="298" r:id="rId42"/>
    <p:sldId id="299" r:id="rId43"/>
  </p:sldIdLst>
  <p:sldSz cx="9144000" cy="6858000" type="screen4x3"/>
  <p:notesSz cx="6858000" cy="9144000"/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1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34580" autoAdjust="0"/>
    <p:restoredTop sz="86410" autoAdjust="0"/>
  </p:normalViewPr>
  <p:slideViewPr>
    <p:cSldViewPr snapToGrid="0">
      <p:cViewPr varScale="1">
        <p:scale>
          <a:sx n="71" d="100"/>
          <a:sy n="71" d="100"/>
        </p:scale>
        <p:origin x="58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113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camp4\AppData\Local\Microsoft\Windows\Temporary%20Internet%20Files\Content.Outlook\NL2YHBCL\Copy%20of%20JHBMC%20Specimen%20Send%20to%20Barcode%20File%20Time%20Compare%20--%20December%201-January%20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&gt;60 sec barcode</a:t>
            </a:r>
            <a:r>
              <a:rPr lang="en-US" baseline="0"/>
              <a:t> TAT 12/1 to 1/5 (n=3398)</a:t>
            </a:r>
          </a:p>
        </c:rich>
      </c:tx>
      <c:layout>
        <c:manualLayout>
          <c:xMode val="edge"/>
          <c:yMode val="edge"/>
          <c:x val="0.3413647861127232"/>
          <c:y val="1.7897091722595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Sheet2!$H$3</c:f>
              <c:strCache>
                <c:ptCount val="1"/>
                <c:pt idx="0">
                  <c:v># &gt;60 sec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Sheet2!$G$4:$G$30</c:f>
              <c:strCache>
                <c:ptCount val="27"/>
                <c:pt idx="0">
                  <c:v>00:00-00:34</c:v>
                </c:pt>
                <c:pt idx="1">
                  <c:v>0:35</c:v>
                </c:pt>
                <c:pt idx="2">
                  <c:v>00:36-00:40</c:v>
                </c:pt>
                <c:pt idx="3">
                  <c:v>00:41-01:00</c:v>
                </c:pt>
                <c:pt idx="4">
                  <c:v>1:00</c:v>
                </c:pt>
                <c:pt idx="5">
                  <c:v>2:00</c:v>
                </c:pt>
                <c:pt idx="6">
                  <c:v>3:00</c:v>
                </c:pt>
                <c:pt idx="7">
                  <c:v>4:00</c:v>
                </c:pt>
                <c:pt idx="8">
                  <c:v>5:00</c:v>
                </c:pt>
                <c:pt idx="9">
                  <c:v>6:00</c:v>
                </c:pt>
                <c:pt idx="10">
                  <c:v>7:00</c:v>
                </c:pt>
                <c:pt idx="11">
                  <c:v>8:00</c:v>
                </c:pt>
                <c:pt idx="12">
                  <c:v>9:00</c:v>
                </c:pt>
                <c:pt idx="13">
                  <c:v>10:00</c:v>
                </c:pt>
                <c:pt idx="14">
                  <c:v>11:00</c:v>
                </c:pt>
                <c:pt idx="15">
                  <c:v>12:00</c:v>
                </c:pt>
                <c:pt idx="16">
                  <c:v>13:00</c:v>
                </c:pt>
                <c:pt idx="17">
                  <c:v>14:00</c:v>
                </c:pt>
                <c:pt idx="18">
                  <c:v>15:00</c:v>
                </c:pt>
                <c:pt idx="19">
                  <c:v>16:00</c:v>
                </c:pt>
                <c:pt idx="20">
                  <c:v>17:00</c:v>
                </c:pt>
                <c:pt idx="21">
                  <c:v>18:00</c:v>
                </c:pt>
                <c:pt idx="22">
                  <c:v>19:00</c:v>
                </c:pt>
                <c:pt idx="23">
                  <c:v>20:00</c:v>
                </c:pt>
                <c:pt idx="24">
                  <c:v>21:00</c:v>
                </c:pt>
                <c:pt idx="25">
                  <c:v>22:00</c:v>
                </c:pt>
                <c:pt idx="26">
                  <c:v>23:00</c:v>
                </c:pt>
              </c:strCache>
            </c:strRef>
          </c:cat>
          <c:val>
            <c:numRef>
              <c:f>Sheet2!$H$4:$H$30</c:f>
              <c:numCache>
                <c:formatCode>General</c:formatCode>
                <c:ptCount val="27"/>
                <c:pt idx="0">
                  <c:v>72</c:v>
                </c:pt>
                <c:pt idx="1">
                  <c:v>1619</c:v>
                </c:pt>
                <c:pt idx="2">
                  <c:v>155</c:v>
                </c:pt>
                <c:pt idx="3">
                  <c:v>170</c:v>
                </c:pt>
                <c:pt idx="4">
                  <c:v>101</c:v>
                </c:pt>
                <c:pt idx="5">
                  <c:v>77</c:v>
                </c:pt>
                <c:pt idx="6">
                  <c:v>132</c:v>
                </c:pt>
                <c:pt idx="7">
                  <c:v>84</c:v>
                </c:pt>
                <c:pt idx="8">
                  <c:v>62</c:v>
                </c:pt>
                <c:pt idx="9">
                  <c:v>46</c:v>
                </c:pt>
                <c:pt idx="10">
                  <c:v>24</c:v>
                </c:pt>
                <c:pt idx="11">
                  <c:v>51</c:v>
                </c:pt>
                <c:pt idx="12">
                  <c:v>39</c:v>
                </c:pt>
                <c:pt idx="13">
                  <c:v>98</c:v>
                </c:pt>
                <c:pt idx="14">
                  <c:v>49</c:v>
                </c:pt>
                <c:pt idx="15">
                  <c:v>69</c:v>
                </c:pt>
                <c:pt idx="16">
                  <c:v>59</c:v>
                </c:pt>
                <c:pt idx="17">
                  <c:v>74</c:v>
                </c:pt>
                <c:pt idx="18">
                  <c:v>72</c:v>
                </c:pt>
                <c:pt idx="19">
                  <c:v>41</c:v>
                </c:pt>
                <c:pt idx="20">
                  <c:v>68</c:v>
                </c:pt>
                <c:pt idx="21">
                  <c:v>45</c:v>
                </c:pt>
                <c:pt idx="22">
                  <c:v>31</c:v>
                </c:pt>
                <c:pt idx="23">
                  <c:v>64</c:v>
                </c:pt>
                <c:pt idx="24">
                  <c:v>34</c:v>
                </c:pt>
                <c:pt idx="25">
                  <c:v>40</c:v>
                </c:pt>
                <c:pt idx="26">
                  <c:v>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4214832"/>
        <c:axId val="284215616"/>
      </c:lineChart>
      <c:catAx>
        <c:axId val="2842148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of 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215616"/>
        <c:crosses val="autoZero"/>
        <c:auto val="1"/>
        <c:lblAlgn val="ctr"/>
        <c:lblOffset val="100"/>
        <c:noMultiLvlLbl val="0"/>
      </c:catAx>
      <c:valAx>
        <c:axId val="284215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#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214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88805-72CC-49AC-98A2-D43B4C85F8F6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16795-B19C-42A2-902B-9371C6A6A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68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6FBA6-AB1C-490E-ACCA-296AE50C95FF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C7C0-083E-422D-ABD7-D6C1BC2A7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71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C7C0-083E-422D-ABD7-D6C1BC2A7F7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87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90165"/>
            <a:ext cx="7886700" cy="4120179"/>
          </a:xfrm>
        </p:spPr>
        <p:txBody>
          <a:bodyPr anchor="b"/>
          <a:lstStyle>
            <a:lvl1pPr>
              <a:defRPr sz="6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3E51-E008-4076-9609-96A54A85C71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85"/>
          <a:stretch/>
        </p:blipFill>
        <p:spPr>
          <a:xfrm>
            <a:off x="0" y="0"/>
            <a:ext cx="9144000" cy="179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00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663" y="1013803"/>
            <a:ext cx="7831569" cy="1070657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pPr lvl="0"/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50440" y="2586669"/>
            <a:ext cx="74840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 smtClean="0"/>
              <a:t>14:57:38.433 read </a:t>
            </a:r>
            <a:r>
              <a:rPr lang="en-US" sz="1400" b="0" i="0" u="none" strike="noStrike" baseline="0" dirty="0" err="1" smtClean="0"/>
              <a:t>fd</a:t>
            </a:r>
            <a:r>
              <a:rPr lang="en-US" sz="1400" b="0" i="0" u="none" strike="noStrike" baseline="0" dirty="0" smtClean="0"/>
              <a:t>=14 &lt;\11/MSH|^~\\&amp;|EPIC|JHM|JHH SOFT|ALAB|20160330145733|EPI </a:t>
            </a:r>
            <a:br>
              <a:rPr lang="en-US" sz="1400" b="0" i="0" u="none" strike="noStrike" baseline="0" dirty="0" smtClean="0"/>
            </a:br>
            <a:r>
              <a:rPr lang="en-US" sz="1400" b="0" i="0" u="none" strike="noStrike" baseline="0" dirty="0" smtClean="0"/>
              <a:t>C-IPRN|ORM^O01|6000991537|T|2.3|||\rPID|1||SH3400519^^^&amp;1.2.840.114350.1.13.331. </a:t>
            </a:r>
            <a:br>
              <a:rPr lang="en-US" sz="1400" b="0" i="0" u="none" strike="noStrike" baseline="0" dirty="0" smtClean="0"/>
            </a:br>
            <a:r>
              <a:rPr lang="en-US" sz="1400" b="0" i="0" u="none" strike="noStrike" baseline="0" dirty="0" smtClean="0"/>
              <a:t>2.7.2&amp;ISO^^&amp;1.2.840.114350.1.13.331.2.7.2&amp;ISO|E100124225|RLBTEST^PATIENTD|HELEN^ </a:t>
            </a:r>
            <a:br>
              <a:rPr lang="en-US" sz="1400" b="0" i="0" u="none" strike="noStrike" baseline="0" dirty="0" smtClean="0"/>
            </a:br>
            <a:r>
              <a:rPr lang="en-US" sz="1400" b="0" i="0" u="none" strike="noStrike" baseline="0" dirty="0" smtClean="0"/>
              <a:t>^^|19820101|F|||1928 LANCASTER ST^^BALTIMORE^MD^21202^USA|30|(479)879-8898|||M|| </a:t>
            </a:r>
            <a:br>
              <a:rPr lang="en-US" sz="1400" b="0" i="0" u="none" strike="noStrike" baseline="0" dirty="0" smtClean="0"/>
            </a:br>
            <a:r>
              <a:rPr lang="en-US" sz="1400" b="0" i="0" u="none" strike="noStrike" baseline="0" dirty="0" smtClean="0"/>
              <a:t>2000316072|767867878||</a:t>
            </a:r>
            <a:r>
              <a:rPr lang="en-US" sz="1400" b="0" i="0" u="none" strike="noStrike" baseline="0" dirty="0" err="1" smtClean="0"/>
              <a:t>Tstmom^Helen</a:t>
            </a:r>
            <a:r>
              <a:rPr lang="en-US" sz="1400" b="0" i="0" u="none" strike="noStrike" baseline="0" dirty="0" smtClean="0"/>
              <a:t>^^|||||||||||\rPV1||I|SH-4300|||^^|1467408864^ </a:t>
            </a:r>
            <a:br>
              <a:rPr lang="en-US" sz="1400" b="0" i="0" u="none" strike="noStrike" baseline="0" dirty="0" smtClean="0"/>
            </a:br>
            <a:r>
              <a:rPr lang="en-US" sz="1400" b="0" i="0" u="none" strike="noStrike" baseline="0" dirty="0" smtClean="0"/>
              <a:t>ABBASI^ABDUL^^^^^^^^^^NPI|1114953346^WESTRA^WILLIAM||IM|||||||1467408864^ABBASI^ </a:t>
            </a:r>
            <a:br>
              <a:rPr lang="en-US" sz="1400" b="0" i="0" u="none" strike="noStrike" baseline="0" dirty="0" smtClean="0"/>
            </a:br>
            <a:r>
              <a:rPr lang="en-US" sz="1400" b="0" i="0" u="none" strike="noStrike" baseline="0" dirty="0" smtClean="0"/>
              <a:t>ABDUL^^^^^^^^^^NPI||2000316072|||||||||||||||||||||||||20151216164400||||||\</a:t>
            </a:r>
            <a:r>
              <a:rPr lang="en-US" sz="1400" b="0" i="0" u="none" strike="noStrike" baseline="0" dirty="0" err="1" smtClean="0"/>
              <a:t>rORC</a:t>
            </a:r>
            <a:r>
              <a:rPr lang="en-US" sz="1400" b="0" i="0" u="none" strike="noStrike" baseline="0" dirty="0" smtClean="0"/>
              <a:t> </a:t>
            </a:r>
            <a:br>
              <a:rPr lang="en-US" sz="1400" b="0" i="0" u="none" strike="noStrike" baseline="0" dirty="0" smtClean="0"/>
            </a:br>
            <a:r>
              <a:rPr lang="en-US" sz="1400" b="0" i="0" u="none" strike="noStrike" baseline="0" dirty="0" smtClean="0"/>
              <a:t>|NW|8554370^EPC||2000316072|||^Once^^20160330145700^20160330^R^^Standing^^^^1||2 </a:t>
            </a:r>
            <a:br>
              <a:rPr lang="en-US" sz="1400" b="0" i="0" u="none" strike="noStrike" baseline="0" dirty="0" smtClean="0"/>
            </a:br>
            <a:r>
              <a:rPr lang="en-US" sz="1400" b="0" i="0" u="none" strike="noStrike" baseline="0" dirty="0" smtClean="0"/>
              <a:t>0160330145701|IPRN||1467408864^ABBASI^ABDUL^^^^^^NPI&amp;2.16.840.1.113883.4.6&amp;ISO^^ </a:t>
            </a:r>
            <a:br>
              <a:rPr lang="en-US" sz="1400" b="0" i="0" u="none" strike="noStrike" baseline="0" dirty="0" smtClean="0"/>
            </a:br>
            <a:r>
              <a:rPr lang="en-US" sz="1400" b="0" i="0" u="none" strike="noStrike" baseline="0" dirty="0" smtClean="0"/>
              <a:t>^^NPI|SH-4300&amp;SH ADULT MEDICAL 4300&amp;OBDEPID^^^110500^^^^^|(301)768-0552^^^^^301^ </a:t>
            </a:r>
            <a:br>
              <a:rPr lang="en-US" sz="1400" b="0" i="0" u="none" strike="noStrike" baseline="0" dirty="0" smtClean="0"/>
            </a:br>
            <a:r>
              <a:rPr lang="en-US" sz="1400" b="1" i="0" u="none" strike="noStrike" baseline="0" dirty="0" smtClean="0"/>
              <a:t>7680552||||</a:t>
            </a:r>
            <a:r>
              <a:rPr lang="en-US" sz="1400" b="1" i="0" u="none" strike="noStrike" baseline="0" dirty="0" smtClean="0">
                <a:solidFill>
                  <a:srgbClr val="FF0000"/>
                </a:solidFill>
              </a:rPr>
              <a:t>JXA_ZEBRASOFT</a:t>
            </a:r>
            <a:r>
              <a:rPr lang="en-US" sz="1400" b="1" i="0" u="none" strike="noStrike" baseline="0" dirty="0" smtClean="0"/>
              <a:t>|||||||||||I|VERBAL WITH|||\rOBR|1|8554370^EPIC^1.2.840.</a:t>
            </a:r>
            <a:r>
              <a:rPr lang="en-US" sz="1400" b="0" i="0" u="none" strike="noStrike" baseline="0" dirty="0" smtClean="0"/>
              <a:t> </a:t>
            </a:r>
            <a:br>
              <a:rPr lang="en-US" sz="1400" b="0" i="0" u="none" strike="noStrike" baseline="0" dirty="0" smtClean="0"/>
            </a:br>
            <a:r>
              <a:rPr lang="en-US" sz="1400" b="0" i="0" u="none" strike="noStrike" baseline="0" dirty="0" smtClean="0"/>
              <a:t>114350.1.13.331.2.7.2^ISO||CNTU^CHLAMYDIA / N.GONORRHOEAE / TRICH COMBO NAT, URI </a:t>
            </a:r>
            <a:br>
              <a:rPr lang="en-US" sz="1400" b="0" i="0" u="none" strike="noStrike" baseline="0" dirty="0" smtClean="0"/>
            </a:br>
            <a:r>
              <a:rPr lang="en-US" sz="1400" b="0" i="0" u="none" strike="noStrike" baseline="0" dirty="0" smtClean="0"/>
              <a:t>NE^SHSOFTEAP^^CHLAMYDIA / N.GONORRHOEAE / TRICH COMBO NAT, URINE||20160330145700 </a:t>
            </a:r>
            <a:br>
              <a:rPr lang="en-US" sz="1400" b="0" i="0" u="none" strike="noStrike" baseline="0" dirty="0" smtClean="0"/>
            </a:br>
            <a:r>
              <a:rPr lang="en-US" sz="1400" b="0" i="0" u="none" strike="noStrike" baseline="0" dirty="0" smtClean="0"/>
              <a:t>|||||O||||URINE,OTHER^^^|1467408864^ABBASI^ABDUL^^^^^^^^^^NPI|(301)768-0552^^^^^ </a:t>
            </a:r>
            <a:br>
              <a:rPr lang="en-US" sz="1400" b="0" i="0" u="none" strike="noStrike" baseline="0" dirty="0" smtClean="0"/>
            </a:br>
            <a:r>
              <a:rPr lang="en-US" sz="1400" b="0" i="0" u="none" strike="noStrike" baseline="0" dirty="0" smtClean="0"/>
              <a:t>301^7680552|||||||Lab|||^Once^^20160330145700^20160330^R^^^^^^1|||||||||20160330 </a:t>
            </a:r>
            <a:br>
              <a:rPr lang="en-US" sz="1400" b="0" i="0" u="none" strike="noStrike" baseline="0" dirty="0" smtClean="0"/>
            </a:br>
            <a:r>
              <a:rPr lang="en-US" sz="1400" b="0" i="0" u="none" strike="noStrike" baseline="0" dirty="0" smtClean="0"/>
              <a:t>145700|||||||||\r\28/&gt; </a:t>
            </a:r>
            <a:r>
              <a:rPr lang="en-US" sz="1400" b="0" i="0" u="none" strike="noStrike" baseline="0" dirty="0" err="1" smtClean="0"/>
              <a:t>len</a:t>
            </a:r>
            <a:r>
              <a:rPr lang="en-US" sz="1400" b="0" i="0" u="none" strike="noStrike" baseline="0" dirty="0" smtClean="0"/>
              <a:t>=1184</a:t>
            </a:r>
          </a:p>
        </p:txBody>
      </p:sp>
    </p:spTree>
    <p:extLst>
      <p:ext uri="{BB962C8B-B14F-4D97-AF65-F5344CB8AC3E}">
        <p14:creationId xmlns:p14="http://schemas.microsoft.com/office/powerpoint/2010/main" val="1324457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513928" cy="365125"/>
          </a:xfrm>
        </p:spPr>
        <p:txBody>
          <a:bodyPr/>
          <a:lstStyle/>
          <a:p>
            <a:fld id="{11EA3E51-E008-4076-9609-96A54A85C71D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00"/>
          <a:stretch/>
        </p:blipFill>
        <p:spPr>
          <a:xfrm>
            <a:off x="7143078" y="6311196"/>
            <a:ext cx="1828800" cy="41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00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64656"/>
            <a:ext cx="7772400" cy="3391996"/>
          </a:xfrm>
        </p:spPr>
        <p:txBody>
          <a:bodyPr anchor="b"/>
          <a:lstStyle>
            <a:lvl1pPr algn="ctr">
              <a:defRPr sz="60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The Long </a:t>
            </a:r>
            <a:r>
              <a:rPr lang="en-US" dirty="0" err="1" smtClean="0"/>
              <a:t>Jumpe</a:t>
            </a:r>
            <a:r>
              <a:rPr lang="en-US" dirty="0" smtClean="0"/>
              <a:t> to Creating Epic Printers Within Soft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526859"/>
            <a:ext cx="6858000" cy="55928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3E51-E008-4076-9609-96A54A85C7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60"/>
          <a:stretch/>
        </p:blipFill>
        <p:spPr>
          <a:xfrm>
            <a:off x="0" y="13055"/>
            <a:ext cx="9144000" cy="176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6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 sz="2800" baseline="0"/>
            </a:lvl1pPr>
          </a:lstStyle>
          <a:p>
            <a:pPr lvl="0"/>
            <a:r>
              <a:rPr lang="en-US" dirty="0" smtClean="0"/>
              <a:t>The first Epic interface message goes to ERCV  - EPIC RECEIVING </a:t>
            </a:r>
          </a:p>
          <a:p>
            <a:endParaRPr lang="en-US" sz="1200" b="0" i="0" u="none" strike="noStrike" baseline="0" dirty="0" smtClean="0"/>
          </a:p>
          <a:p>
            <a:r>
              <a:rPr lang="en-US" sz="1200" b="0" i="0" u="none" strike="noStrike" baseline="0" dirty="0" smtClean="0"/>
              <a:t>14:57:38.433 read </a:t>
            </a:r>
            <a:r>
              <a:rPr lang="en-US" sz="1200" b="0" i="0" u="none" strike="noStrike" baseline="0" dirty="0" err="1" smtClean="0"/>
              <a:t>fd</a:t>
            </a:r>
            <a:r>
              <a:rPr lang="en-US" sz="1200" b="0" i="0" u="none" strike="noStrike" baseline="0" dirty="0" smtClean="0"/>
              <a:t>=14 &lt;\11/MSH|^~\\&amp;|EPIC|JHM|JHH SOFT|ALAB|20160330145733|EPI </a:t>
            </a:r>
            <a:br>
              <a:rPr lang="en-US" sz="1200" b="0" i="0" u="none" strike="noStrike" baseline="0" dirty="0" smtClean="0"/>
            </a:br>
            <a:r>
              <a:rPr lang="en-US" sz="1200" b="0" i="0" u="none" strike="noStrike" baseline="0" dirty="0" smtClean="0"/>
              <a:t>C-IPRN|ORM^O01|6000991537|T|2.3|||\rPID|1||SH3400519^^^&amp;1.2.840.114350.1.13.331. </a:t>
            </a:r>
            <a:br>
              <a:rPr lang="en-US" sz="1200" b="0" i="0" u="none" strike="noStrike" baseline="0" dirty="0" smtClean="0"/>
            </a:br>
            <a:r>
              <a:rPr lang="en-US" sz="1200" b="0" i="0" u="none" strike="noStrike" baseline="0" dirty="0" smtClean="0"/>
              <a:t>2.7.2&amp;ISO^^&amp;1.2.840.114350.1.13.331.2.7.2&amp;ISO|E100124225|RLBTEST^PATIENTD|HELEN^ </a:t>
            </a:r>
            <a:br>
              <a:rPr lang="en-US" sz="1200" b="0" i="0" u="none" strike="noStrike" baseline="0" dirty="0" smtClean="0"/>
            </a:br>
            <a:r>
              <a:rPr lang="en-US" sz="1200" b="0" i="0" u="none" strike="noStrike" baseline="0" dirty="0" smtClean="0"/>
              <a:t>^^|19820101|F|||1928 LANCASTER ST^^BALTIMORE^MD^21202^USA|30|(479)879-8898|||M|| </a:t>
            </a:r>
            <a:br>
              <a:rPr lang="en-US" sz="1200" b="0" i="0" u="none" strike="noStrike" baseline="0" dirty="0" smtClean="0"/>
            </a:br>
            <a:r>
              <a:rPr lang="en-US" sz="1200" b="0" i="0" u="none" strike="noStrike" baseline="0" dirty="0" smtClean="0"/>
              <a:t>2000316072|767867878||</a:t>
            </a:r>
            <a:r>
              <a:rPr lang="en-US" sz="1200" b="0" i="0" u="none" strike="noStrike" baseline="0" dirty="0" err="1" smtClean="0"/>
              <a:t>Tstmom^Helen</a:t>
            </a:r>
            <a:r>
              <a:rPr lang="en-US" sz="1200" b="0" i="0" u="none" strike="noStrike" baseline="0" dirty="0" smtClean="0"/>
              <a:t>^^|||||||||||\rPV1||I|SH-4300|||^^|1467408864^ </a:t>
            </a:r>
            <a:br>
              <a:rPr lang="en-US" sz="1200" b="0" i="0" u="none" strike="noStrike" baseline="0" dirty="0" smtClean="0"/>
            </a:br>
            <a:r>
              <a:rPr lang="en-US" sz="1200" b="0" i="0" u="none" strike="noStrike" baseline="0" dirty="0" smtClean="0"/>
              <a:t>ABBASI^ABDUL^^^^^^^^^^NPI|1114953346^WESTRA^WILLIAM||IM|||||||1467408864^ABBASI^ </a:t>
            </a:r>
            <a:br>
              <a:rPr lang="en-US" sz="1200" b="0" i="0" u="none" strike="noStrike" baseline="0" dirty="0" smtClean="0"/>
            </a:br>
            <a:r>
              <a:rPr lang="en-US" sz="1200" b="0" i="0" u="none" strike="noStrike" baseline="0" dirty="0" smtClean="0"/>
              <a:t>ABDUL^^^^^^^^^^NPI||2000316072|||||||||||||||||||||||||20151216164400||||||\</a:t>
            </a:r>
            <a:r>
              <a:rPr lang="en-US" sz="1200" b="0" i="0" u="none" strike="noStrike" baseline="0" dirty="0" err="1" smtClean="0"/>
              <a:t>rORC</a:t>
            </a:r>
            <a:r>
              <a:rPr lang="en-US" sz="1200" b="0" i="0" u="none" strike="noStrike" baseline="0" dirty="0" smtClean="0"/>
              <a:t> </a:t>
            </a:r>
            <a:br>
              <a:rPr lang="en-US" sz="1200" b="0" i="0" u="none" strike="noStrike" baseline="0" dirty="0" smtClean="0"/>
            </a:br>
            <a:r>
              <a:rPr lang="en-US" sz="1200" b="0" i="0" u="none" strike="noStrike" baseline="0" dirty="0" smtClean="0"/>
              <a:t>|NW|8554370^EPC||2000316072|||^Once^^20160330145700^20160330^R^^Standing^^^^1||2 </a:t>
            </a:r>
            <a:br>
              <a:rPr lang="en-US" sz="1200" b="0" i="0" u="none" strike="noStrike" baseline="0" dirty="0" smtClean="0"/>
            </a:br>
            <a:r>
              <a:rPr lang="en-US" sz="1200" b="0" i="0" u="none" strike="noStrike" baseline="0" dirty="0" smtClean="0"/>
              <a:t>0160330145701|IPRN||1467408864^ABBASI^ABDUL^^^^^^NPI&amp;2.16.840.1.113883.4.6&amp;ISO^^ </a:t>
            </a:r>
            <a:br>
              <a:rPr lang="en-US" sz="1200" b="0" i="0" u="none" strike="noStrike" baseline="0" dirty="0" smtClean="0"/>
            </a:br>
            <a:r>
              <a:rPr lang="en-US" sz="1200" b="0" i="0" u="none" strike="noStrike" baseline="0" dirty="0" smtClean="0"/>
              <a:t>^^NPI|SH-4300&amp;SH ADULT MEDICAL 4300&amp;OBDEPID^^^110500^^^^^|(301)768-0552^^^^^301^ </a:t>
            </a:r>
            <a:br>
              <a:rPr lang="en-US" sz="1200" b="0" i="0" u="none" strike="noStrike" baseline="0" dirty="0" smtClean="0"/>
            </a:br>
            <a:r>
              <a:rPr lang="en-US" sz="1200" b="1" i="0" u="none" strike="noStrike" baseline="0" dirty="0" smtClean="0"/>
              <a:t>7680552||||JXA_ZEBRASOFT|||||||||||I|VERBAL WITH|||\rOBR|1|8554370^EPIC^1.2.840.</a:t>
            </a:r>
            <a:r>
              <a:rPr lang="en-US" sz="1200" b="0" i="0" u="none" strike="noStrike" baseline="0" dirty="0" smtClean="0"/>
              <a:t> </a:t>
            </a:r>
            <a:br>
              <a:rPr lang="en-US" sz="1200" b="0" i="0" u="none" strike="noStrike" baseline="0" dirty="0" smtClean="0"/>
            </a:br>
            <a:r>
              <a:rPr lang="en-US" sz="1200" b="0" i="0" u="none" strike="noStrike" baseline="0" dirty="0" smtClean="0"/>
              <a:t>114350.1.13.331.2.7.2^ISO||CNTU^CHLAMYDIA / N.GONORRHOEAE / TRICH COMBO NAT, URI </a:t>
            </a:r>
            <a:br>
              <a:rPr lang="en-US" sz="1200" b="0" i="0" u="none" strike="noStrike" baseline="0" dirty="0" smtClean="0"/>
            </a:br>
            <a:r>
              <a:rPr lang="en-US" sz="1200" b="0" i="0" u="none" strike="noStrike" baseline="0" dirty="0" smtClean="0"/>
              <a:t>NE^SHSOFTEAP^^CHLAMYDIA / N.GONORRHOEAE / TRICH COMBO NAT, URINE||20160330145700 </a:t>
            </a:r>
            <a:br>
              <a:rPr lang="en-US" sz="1200" b="0" i="0" u="none" strike="noStrike" baseline="0" dirty="0" smtClean="0"/>
            </a:br>
            <a:r>
              <a:rPr lang="en-US" sz="1200" b="0" i="0" u="none" strike="noStrike" baseline="0" dirty="0" smtClean="0"/>
              <a:t>|||||O||||URINE,OTHER^^^|1467408864^ABBASI^ABDUL^^^^^^^^^^NPI|(301)768-0552^^^^^ </a:t>
            </a:r>
            <a:br>
              <a:rPr lang="en-US" sz="1200" b="0" i="0" u="none" strike="noStrike" baseline="0" dirty="0" smtClean="0"/>
            </a:br>
            <a:r>
              <a:rPr lang="en-US" sz="1200" b="0" i="0" u="none" strike="noStrike" baseline="0" dirty="0" smtClean="0"/>
              <a:t>301^7680552|||||||Lab|||^Once^^20160330145700^20160330^R^^^^^^1|||||||||20160330 </a:t>
            </a:r>
            <a:br>
              <a:rPr lang="en-US" sz="1200" b="0" i="0" u="none" strike="noStrike" baseline="0" dirty="0" smtClean="0"/>
            </a:br>
            <a:r>
              <a:rPr lang="en-US" sz="1200" b="0" i="0" u="none" strike="noStrike" baseline="0" dirty="0" smtClean="0"/>
              <a:t>145700|||||||||\r\28/&gt; </a:t>
            </a:r>
            <a:r>
              <a:rPr lang="en-US" sz="1200" b="0" i="0" u="none" strike="noStrike" baseline="0" dirty="0" err="1" smtClean="0"/>
              <a:t>len</a:t>
            </a:r>
            <a:r>
              <a:rPr lang="en-US" sz="1200" b="0" i="0" u="none" strike="noStrike" baseline="0" dirty="0" smtClean="0"/>
              <a:t>=1184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CA86277-E9A7-4D05-B542-A95BF4BC0E77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3E51-E008-4076-9609-96A54A85C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16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79" y="1602889"/>
            <a:ext cx="4331971" cy="457407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602890"/>
            <a:ext cx="4364243" cy="457407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535442" cy="365125"/>
          </a:xfrm>
        </p:spPr>
        <p:txBody>
          <a:bodyPr/>
          <a:lstStyle/>
          <a:p>
            <a:fld id="{11EA3E51-E008-4076-9609-96A54A85C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82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122" y="272256"/>
            <a:ext cx="7917628" cy="124221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122" y="1681163"/>
            <a:ext cx="432606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2122" y="2505075"/>
            <a:ext cx="432606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428893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4288939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49" y="6356351"/>
            <a:ext cx="2460139" cy="365125"/>
          </a:xfrm>
        </p:spPr>
        <p:txBody>
          <a:bodyPr/>
          <a:lstStyle/>
          <a:p>
            <a:fld id="{11EA3E51-E008-4076-9609-96A54A85C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81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baseline="0"/>
            </a:lvl1pPr>
          </a:lstStyle>
          <a:p>
            <a:r>
              <a:rPr lang="en-US" dirty="0" smtClean="0"/>
              <a:t>The Route to the print line</a:t>
            </a:r>
            <a:endParaRPr lang="en-US" dirty="0"/>
          </a:p>
        </p:txBody>
      </p:sp>
      <p:cxnSp>
        <p:nvCxnSpPr>
          <p:cNvPr id="5" name="Straight Arrow Connector 4"/>
          <p:cNvCxnSpPr/>
          <p:nvPr userDrawn="1"/>
        </p:nvCxnSpPr>
        <p:spPr>
          <a:xfrm flipV="1">
            <a:off x="2165308" y="2312694"/>
            <a:ext cx="920176" cy="1664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 userDrawn="1"/>
        </p:nvSpPr>
        <p:spPr>
          <a:xfrm>
            <a:off x="3085484" y="1836787"/>
            <a:ext cx="1431139" cy="9518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Soft</a:t>
            </a:r>
            <a:r>
              <a:rPr lang="en-US" baseline="0" dirty="0" smtClean="0"/>
              <a:t> Epic Receiving Interface</a:t>
            </a:r>
            <a:endParaRPr lang="en-US" dirty="0"/>
          </a:p>
        </p:txBody>
      </p:sp>
      <p:sp>
        <p:nvSpPr>
          <p:cNvPr id="9" name="Rounded Rectangle 8"/>
          <p:cNvSpPr/>
          <p:nvPr userDrawn="1"/>
        </p:nvSpPr>
        <p:spPr>
          <a:xfrm>
            <a:off x="734170" y="1836787"/>
            <a:ext cx="1431139" cy="9518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Famous</a:t>
            </a:r>
            <a:r>
              <a:rPr lang="en-US" baseline="0" dirty="0" smtClean="0"/>
              <a:t> </a:t>
            </a:r>
            <a:r>
              <a:rPr lang="en-US" dirty="0" smtClean="0"/>
              <a:t>Epic</a:t>
            </a:r>
            <a:r>
              <a:rPr lang="en-US" baseline="0" dirty="0" smtClean="0"/>
              <a:t> </a:t>
            </a:r>
            <a:r>
              <a:rPr lang="en-US" dirty="0" smtClean="0"/>
              <a:t>Print Button</a:t>
            </a:r>
            <a:endParaRPr lang="en-US" dirty="0"/>
          </a:p>
        </p:txBody>
      </p:sp>
      <p:cxnSp>
        <p:nvCxnSpPr>
          <p:cNvPr id="12" name="Straight Arrow Connector 11"/>
          <p:cNvCxnSpPr/>
          <p:nvPr userDrawn="1"/>
        </p:nvCxnSpPr>
        <p:spPr>
          <a:xfrm flipV="1">
            <a:off x="4516622" y="2311030"/>
            <a:ext cx="920176" cy="1664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 userDrawn="1"/>
        </p:nvSpPr>
        <p:spPr>
          <a:xfrm>
            <a:off x="5436798" y="1836787"/>
            <a:ext cx="1431139" cy="9518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Soft</a:t>
            </a:r>
            <a:r>
              <a:rPr lang="en-US" baseline="0" dirty="0" smtClean="0"/>
              <a:t> HISOE</a:t>
            </a:r>
            <a:endParaRPr lang="en-US" dirty="0"/>
          </a:p>
        </p:txBody>
      </p:sp>
      <p:cxnSp>
        <p:nvCxnSpPr>
          <p:cNvPr id="27" name="Curved Connector 26"/>
          <p:cNvCxnSpPr>
            <a:endCxn id="39" idx="0"/>
          </p:cNvCxnSpPr>
          <p:nvPr userDrawn="1"/>
        </p:nvCxnSpPr>
        <p:spPr>
          <a:xfrm>
            <a:off x="6824669" y="2320424"/>
            <a:ext cx="1330553" cy="1238499"/>
          </a:xfrm>
          <a:prstGeom prst="curvedConnector2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 userDrawn="1"/>
        </p:nvSpPr>
        <p:spPr>
          <a:xfrm>
            <a:off x="7439652" y="3558923"/>
            <a:ext cx="1431139" cy="9518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Soft</a:t>
            </a:r>
            <a:r>
              <a:rPr lang="en-US" baseline="0" dirty="0" smtClean="0"/>
              <a:t> Label Server</a:t>
            </a:r>
            <a:endParaRPr lang="en-US" dirty="0"/>
          </a:p>
        </p:txBody>
      </p:sp>
      <p:sp>
        <p:nvSpPr>
          <p:cNvPr id="46" name="Rounded Rectangle 45"/>
          <p:cNvSpPr/>
          <p:nvPr userDrawn="1"/>
        </p:nvSpPr>
        <p:spPr>
          <a:xfrm>
            <a:off x="5828044" y="5332579"/>
            <a:ext cx="1431139" cy="9518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VPSX</a:t>
            </a:r>
            <a:endParaRPr lang="en-US" dirty="0"/>
          </a:p>
        </p:txBody>
      </p:sp>
      <p:cxnSp>
        <p:nvCxnSpPr>
          <p:cNvPr id="51" name="Straight Arrow Connector 50"/>
          <p:cNvCxnSpPr/>
          <p:nvPr userDrawn="1"/>
        </p:nvCxnSpPr>
        <p:spPr>
          <a:xfrm flipH="1" flipV="1">
            <a:off x="4747986" y="5804112"/>
            <a:ext cx="1080057" cy="4243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 userDrawn="1"/>
        </p:nvSpPr>
        <p:spPr>
          <a:xfrm>
            <a:off x="3281107" y="5332579"/>
            <a:ext cx="1466878" cy="9518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Designated</a:t>
            </a:r>
            <a:r>
              <a:rPr lang="en-US" baseline="0" dirty="0" smtClean="0"/>
              <a:t> Label Printer</a:t>
            </a:r>
            <a:endParaRPr lang="en-US" dirty="0"/>
          </a:p>
        </p:txBody>
      </p:sp>
      <p:cxnSp>
        <p:nvCxnSpPr>
          <p:cNvPr id="55" name="Straight Arrow Connector 54"/>
          <p:cNvCxnSpPr/>
          <p:nvPr userDrawn="1"/>
        </p:nvCxnSpPr>
        <p:spPr>
          <a:xfrm flipH="1" flipV="1">
            <a:off x="2165308" y="5804112"/>
            <a:ext cx="1080057" cy="4243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 userDrawn="1"/>
        </p:nvSpPr>
        <p:spPr>
          <a:xfrm>
            <a:off x="734169" y="5332579"/>
            <a:ext cx="1431139" cy="9518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Specimen</a:t>
            </a:r>
            <a:r>
              <a:rPr lang="en-US" baseline="0" dirty="0" smtClean="0"/>
              <a:t> Label Prints</a:t>
            </a:r>
            <a:endParaRPr lang="en-US" dirty="0"/>
          </a:p>
        </p:txBody>
      </p:sp>
      <p:cxnSp>
        <p:nvCxnSpPr>
          <p:cNvPr id="58" name="Curved Connector 57"/>
          <p:cNvCxnSpPr>
            <a:cxnSpLocks/>
            <a:stCxn id="39" idx="2"/>
            <a:endCxn id="46" idx="3"/>
          </p:cNvCxnSpPr>
          <p:nvPr userDrawn="1"/>
        </p:nvCxnSpPr>
        <p:spPr>
          <a:xfrm rot="5400000">
            <a:off x="7058329" y="4711592"/>
            <a:ext cx="1297749" cy="896039"/>
          </a:xfrm>
          <a:prstGeom prst="curvedConnector2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58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39" grpId="0" animBg="1"/>
      <p:bldP spid="46" grpId="0" animBg="1"/>
      <p:bldP spid="54" grpId="0" animBg="1"/>
      <p:bldP spid="56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6663" y="1013803"/>
            <a:ext cx="7831569" cy="1070657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en-US" dirty="0" smtClean="0"/>
              <a:t>The first interface the print job goes to is ERCV  - EPIC RECEIVING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24218" y="2360246"/>
            <a:ext cx="74840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 smtClean="0"/>
              <a:t>14:57:38.433 read </a:t>
            </a:r>
            <a:r>
              <a:rPr lang="en-US" sz="1400" b="0" i="0" u="none" strike="noStrike" baseline="0" dirty="0" err="1" smtClean="0"/>
              <a:t>fd</a:t>
            </a:r>
            <a:r>
              <a:rPr lang="en-US" sz="1400" b="0" i="0" u="none" strike="noStrike" baseline="0" dirty="0" smtClean="0"/>
              <a:t>=14 &lt;\11/MSH|^~\\&amp;|EPIC|JHM|JHH SOFT|ALAB|20160330145733|EPI </a:t>
            </a:r>
            <a:br>
              <a:rPr lang="en-US" sz="1400" b="0" i="0" u="none" strike="noStrike" baseline="0" dirty="0" smtClean="0"/>
            </a:br>
            <a:r>
              <a:rPr lang="en-US" sz="1400" b="0" i="0" u="none" strike="noStrike" baseline="0" dirty="0" smtClean="0"/>
              <a:t>C-IPRN|ORM^O01|=|T|2.3|||\rPID|1||SH3400519^^^&amp;1.2.840.114350.1.13.331. </a:t>
            </a:r>
            <a:br>
              <a:rPr lang="en-US" sz="1400" b="0" i="0" u="none" strike="noStrike" baseline="0" dirty="0" smtClean="0"/>
            </a:br>
            <a:r>
              <a:rPr lang="en-US" sz="1400" b="0" i="0" u="none" strike="noStrike" baseline="0" dirty="0" smtClean="0"/>
              <a:t>2.7.2&amp;ISO^^&amp;1.2.840.114350.1.13.331.2.7.2&amp;ISO|E100124225|RLBTEST^PATIENTD|HELEN^ </a:t>
            </a:r>
            <a:br>
              <a:rPr lang="en-US" sz="1400" b="0" i="0" u="none" strike="noStrike" baseline="0" dirty="0" smtClean="0"/>
            </a:br>
            <a:r>
              <a:rPr lang="en-US" sz="1400" b="0" i="0" u="none" strike="noStrike" baseline="0" dirty="0" smtClean="0"/>
              <a:t>^^|19820101|F|||1928 LANCASTER ST^^BALTIMORE^MD^21202^USA|30|(479)879-8898|||M|| </a:t>
            </a:r>
            <a:br>
              <a:rPr lang="en-US" sz="1400" b="0" i="0" u="none" strike="noStrike" baseline="0" dirty="0" smtClean="0"/>
            </a:br>
            <a:r>
              <a:rPr lang="en-US" sz="1400" b="0" i="0" u="none" strike="noStrike" baseline="0" dirty="0" smtClean="0"/>
              <a:t>2000316072|767867878||</a:t>
            </a:r>
            <a:r>
              <a:rPr lang="en-US" sz="1400" b="0" i="0" u="none" strike="noStrike" baseline="0" dirty="0" err="1" smtClean="0"/>
              <a:t>Tstmom^Helen</a:t>
            </a:r>
            <a:r>
              <a:rPr lang="en-US" sz="1400" b="0" i="0" u="none" strike="noStrike" baseline="0" dirty="0" smtClean="0"/>
              <a:t>^^|||||||||||\rPV1||I|SH-4300|||^^|1467408864^ </a:t>
            </a:r>
            <a:br>
              <a:rPr lang="en-US" sz="1400" b="0" i="0" u="none" strike="noStrike" baseline="0" dirty="0" smtClean="0"/>
            </a:br>
            <a:r>
              <a:rPr lang="en-US" sz="1400" b="0" i="0" u="none" strike="noStrike" baseline="0" dirty="0" smtClean="0"/>
              <a:t>ABBASI^ABDUL^^^^^^^^^^NPI|1114953346^WESTRA^WILLIAM||IM|||||||1467408864^ABBASI^ </a:t>
            </a:r>
            <a:br>
              <a:rPr lang="en-US" sz="1400" b="0" i="0" u="none" strike="noStrike" baseline="0" dirty="0" smtClean="0"/>
            </a:br>
            <a:r>
              <a:rPr lang="en-US" sz="1400" b="0" i="0" u="none" strike="noStrike" baseline="0" dirty="0" smtClean="0"/>
              <a:t>ABDUL^^^^^^^^^^NPI||2000316072|||||||||||||||||||||||||20151216164400||||||\</a:t>
            </a:r>
            <a:r>
              <a:rPr lang="en-US" sz="1400" b="0" i="0" u="none" strike="noStrike" baseline="0" dirty="0" err="1" smtClean="0"/>
              <a:t>rORC</a:t>
            </a:r>
            <a:r>
              <a:rPr lang="en-US" sz="1400" b="0" i="0" u="none" strike="noStrike" baseline="0" dirty="0" smtClean="0"/>
              <a:t> </a:t>
            </a:r>
            <a:br>
              <a:rPr lang="en-US" sz="1400" b="0" i="0" u="none" strike="noStrike" baseline="0" dirty="0" smtClean="0"/>
            </a:br>
            <a:r>
              <a:rPr lang="en-US" sz="1400" b="0" i="0" u="none" strike="noStrike" baseline="0" dirty="0" smtClean="0"/>
              <a:t>|NW|8554370^EPC||2000316072|||^Once^^20160330145700^20160330^R^^Standing^^^^1||2 </a:t>
            </a:r>
            <a:br>
              <a:rPr lang="en-US" sz="1400" b="0" i="0" u="none" strike="noStrike" baseline="0" dirty="0" smtClean="0"/>
            </a:br>
            <a:r>
              <a:rPr lang="en-US" sz="1400" b="0" i="0" u="none" strike="noStrike" baseline="0" dirty="0" smtClean="0"/>
              <a:t>0160330145701|IPRN||1467408864^ABBASI^ABDUL^^^^^^NPI&amp;2.16.840.1.113883.4.6&amp;ISO^^ </a:t>
            </a:r>
            <a:br>
              <a:rPr lang="en-US" sz="1400" b="0" i="0" u="none" strike="noStrike" baseline="0" dirty="0" smtClean="0"/>
            </a:br>
            <a:r>
              <a:rPr lang="en-US" sz="1400" b="0" i="0" u="none" strike="noStrike" baseline="0" dirty="0" smtClean="0"/>
              <a:t>^^NPI|SH-4300&amp;SH ADULT MEDICAL 4300&amp;OBDEPID^^^110500^^^^^|(301)768-0552^^^^^301^ </a:t>
            </a:r>
            <a:br>
              <a:rPr lang="en-US" sz="1400" b="0" i="0" u="none" strike="noStrike" baseline="0" dirty="0" smtClean="0"/>
            </a:br>
            <a:r>
              <a:rPr lang="en-US" sz="1400" b="1" i="0" u="none" strike="noStrike" baseline="0" dirty="0" smtClean="0"/>
              <a:t>7680552||||</a:t>
            </a:r>
            <a:r>
              <a:rPr lang="en-US" sz="1400" b="1" i="0" u="none" strike="noStrike" baseline="0" dirty="0" smtClean="0">
                <a:solidFill>
                  <a:srgbClr val="FF0000"/>
                </a:solidFill>
              </a:rPr>
              <a:t>JXA_ZEBRASOFT</a:t>
            </a:r>
            <a:r>
              <a:rPr lang="en-US" sz="1400" b="1" i="0" u="none" strike="noStrike" baseline="0" dirty="0" smtClean="0"/>
              <a:t>|||||||||||I|VERBAL WITH|||\rOBR|1|8554370^EPIC^1.2.840.</a:t>
            </a:r>
            <a:r>
              <a:rPr lang="en-US" sz="1400" b="0" i="0" u="none" strike="noStrike" baseline="0" dirty="0" smtClean="0"/>
              <a:t> </a:t>
            </a:r>
            <a:br>
              <a:rPr lang="en-US" sz="1400" b="0" i="0" u="none" strike="noStrike" baseline="0" dirty="0" smtClean="0"/>
            </a:br>
            <a:r>
              <a:rPr lang="en-US" sz="1400" b="0" i="0" u="none" strike="noStrike" baseline="0" dirty="0" smtClean="0"/>
              <a:t>114350.1.13.331.2.7.2^ISO||CNTU^CHLAMYDIA / N.GONORRHOEAE / TRICH COMBO NAT, URI </a:t>
            </a:r>
            <a:br>
              <a:rPr lang="en-US" sz="1400" b="0" i="0" u="none" strike="noStrike" baseline="0" dirty="0" smtClean="0"/>
            </a:br>
            <a:r>
              <a:rPr lang="en-US" sz="1400" b="0" i="0" u="none" strike="noStrike" baseline="0" dirty="0" smtClean="0"/>
              <a:t>NE^SHSOFTEAP^^CHLAMYDIA / N.GONORRHOEAE / TRICH COMBO NAT, URINE||20160330145700 </a:t>
            </a:r>
            <a:br>
              <a:rPr lang="en-US" sz="1400" b="0" i="0" u="none" strike="noStrike" baseline="0" dirty="0" smtClean="0"/>
            </a:br>
            <a:r>
              <a:rPr lang="en-US" sz="1400" b="0" i="0" u="none" strike="noStrike" baseline="0" dirty="0" smtClean="0"/>
              <a:t>|||||O||||URINE,OTHER^^^|1467408864^ABBASI^ABDUL^^^^^^^^^^NPI|(301)768-0552^^^^^ </a:t>
            </a:r>
            <a:br>
              <a:rPr lang="en-US" sz="1400" b="0" i="0" u="none" strike="noStrike" baseline="0" dirty="0" smtClean="0"/>
            </a:br>
            <a:r>
              <a:rPr lang="en-US" sz="1400" b="0" i="0" u="none" strike="noStrike" baseline="0" dirty="0" smtClean="0"/>
              <a:t>301^7680552|||||||Lab|||^Once^^20160330145700^20160330^R^^^^^^1|||||||||20160330 </a:t>
            </a:r>
            <a:br>
              <a:rPr lang="en-US" sz="1400" b="0" i="0" u="none" strike="noStrike" baseline="0" dirty="0" smtClean="0"/>
            </a:br>
            <a:r>
              <a:rPr lang="en-US" sz="1400" b="0" i="0" u="none" strike="noStrike" baseline="0" dirty="0" smtClean="0"/>
              <a:t>145700|||||||||\r\28/&gt; </a:t>
            </a:r>
            <a:r>
              <a:rPr lang="en-US" sz="1400" b="0" i="0" u="none" strike="noStrike" baseline="0" dirty="0" err="1" smtClean="0"/>
              <a:t>len</a:t>
            </a:r>
            <a:r>
              <a:rPr lang="en-US" sz="1400" b="0" i="0" u="none" strike="noStrike" baseline="0" dirty="0" smtClean="0"/>
              <a:t>=1184</a:t>
            </a:r>
          </a:p>
        </p:txBody>
      </p:sp>
    </p:spTree>
    <p:extLst>
      <p:ext uri="{BB962C8B-B14F-4D97-AF65-F5344CB8AC3E}">
        <p14:creationId xmlns:p14="http://schemas.microsoft.com/office/powerpoint/2010/main" val="1872855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691" y="358428"/>
            <a:ext cx="7831569" cy="1070657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6388" y="1770063"/>
            <a:ext cx="8591550" cy="4892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37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6663" y="1013803"/>
            <a:ext cx="7831569" cy="1070657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pPr lvl="0"/>
            <a:r>
              <a:rPr lang="en-US" dirty="0" smtClean="0"/>
              <a:t>The first interface message sent from job goes to is ERCV  - EPIC RECEIVING </a:t>
            </a:r>
            <a:br>
              <a:rPr lang="en-US" dirty="0" smtClean="0"/>
            </a:br>
            <a:r>
              <a:rPr lang="en-US" dirty="0" smtClean="0"/>
              <a:t>ORC – 18 Contains the printer name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24218" y="3048223"/>
            <a:ext cx="74840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 smtClean="0"/>
              <a:t>14:57:38.433 read </a:t>
            </a:r>
            <a:r>
              <a:rPr lang="en-US" sz="1400" b="0" i="0" u="none" strike="noStrike" baseline="0" dirty="0" err="1" smtClean="0"/>
              <a:t>fd</a:t>
            </a:r>
            <a:r>
              <a:rPr lang="en-US" sz="1400" b="0" i="0" u="none" strike="noStrike" baseline="0" dirty="0" smtClean="0"/>
              <a:t>=14 &lt;\11/MSH|^~\\&amp;|EPIC|JHM|JHH SOFT|ALAB|20160330145733|EPI </a:t>
            </a:r>
            <a:br>
              <a:rPr lang="en-US" sz="1400" b="0" i="0" u="none" strike="noStrike" baseline="0" dirty="0" smtClean="0"/>
            </a:br>
            <a:r>
              <a:rPr lang="en-US" sz="1400" b="0" i="0" u="none" strike="noStrike" baseline="0" dirty="0" smtClean="0"/>
              <a:t>C-IPRN|ORM^O01|6000991537|T|2.3|||\rPID|1||SH3400519^^^&amp;1.2.840.114350.1.13.331. </a:t>
            </a:r>
            <a:br>
              <a:rPr lang="en-US" sz="1400" b="0" i="0" u="none" strike="noStrike" baseline="0" dirty="0" smtClean="0"/>
            </a:br>
            <a:r>
              <a:rPr lang="en-US" sz="1400" b="0" i="0" u="none" strike="noStrike" baseline="0" dirty="0" smtClean="0"/>
              <a:t>2.7.2&amp;ISO^^&amp;1.2.840.114350.1.13.331.2.7.2&amp;ISO|E100124225|RLBTEST^PATIENTD|HELEN^ </a:t>
            </a:r>
            <a:br>
              <a:rPr lang="en-US" sz="1400" b="0" i="0" u="none" strike="noStrike" baseline="0" dirty="0" smtClean="0"/>
            </a:br>
            <a:r>
              <a:rPr lang="en-US" sz="1400" b="0" i="0" u="none" strike="noStrike" baseline="0" dirty="0" smtClean="0"/>
              <a:t>^^|19820101|F|||1928 LANCASTER ST^^BALTIMORE^MD^21202^USA|30|(479)879-8898|||M|| </a:t>
            </a:r>
            <a:br>
              <a:rPr lang="en-US" sz="1400" b="0" i="0" u="none" strike="noStrike" baseline="0" dirty="0" smtClean="0"/>
            </a:br>
            <a:r>
              <a:rPr lang="en-US" sz="1400" b="0" i="0" u="none" strike="noStrike" baseline="0" dirty="0" smtClean="0"/>
              <a:t>2000316072|767867878||</a:t>
            </a:r>
            <a:r>
              <a:rPr lang="en-US" sz="1400" b="0" i="0" u="none" strike="noStrike" baseline="0" dirty="0" err="1" smtClean="0"/>
              <a:t>Tstmom^Helen</a:t>
            </a:r>
            <a:r>
              <a:rPr lang="en-US" sz="1400" b="0" i="0" u="none" strike="noStrike" baseline="0" dirty="0" smtClean="0"/>
              <a:t>^^|||||||||||\rPV1||I|SH-4300|||^^|1467408864^ </a:t>
            </a:r>
            <a:br>
              <a:rPr lang="en-US" sz="1400" b="0" i="0" u="none" strike="noStrike" baseline="0" dirty="0" smtClean="0"/>
            </a:br>
            <a:r>
              <a:rPr lang="en-US" sz="1400" b="0" i="0" u="none" strike="noStrike" baseline="0" dirty="0" smtClean="0"/>
              <a:t>ABBASI^ABDUL^^^^^^^^^^NPI|1114953346^WESTRA^WILLIAM||IM|||||||1467408864^ABBASI^ </a:t>
            </a:r>
            <a:br>
              <a:rPr lang="en-US" sz="1400" b="0" i="0" u="none" strike="noStrike" baseline="0" dirty="0" smtClean="0"/>
            </a:br>
            <a:r>
              <a:rPr lang="en-US" sz="1400" b="0" i="0" u="none" strike="noStrike" baseline="0" dirty="0" smtClean="0"/>
              <a:t>ABDUL^^^^^^^^^^NPI||2000316072|||||||||||||||||||||||||20151216164400||||||\</a:t>
            </a:r>
            <a:r>
              <a:rPr lang="en-US" sz="1400" b="0" i="0" u="none" strike="noStrike" baseline="0" dirty="0" err="1" smtClean="0"/>
              <a:t>rORC</a:t>
            </a:r>
            <a:r>
              <a:rPr lang="en-US" sz="1400" b="0" i="0" u="none" strike="noStrike" baseline="0" dirty="0" smtClean="0"/>
              <a:t> </a:t>
            </a:r>
            <a:br>
              <a:rPr lang="en-US" sz="1400" b="0" i="0" u="none" strike="noStrike" baseline="0" dirty="0" smtClean="0"/>
            </a:br>
            <a:r>
              <a:rPr lang="en-US" sz="1400" b="0" i="0" u="none" strike="noStrike" baseline="0" dirty="0" smtClean="0"/>
              <a:t>|NW|8554370^EPC||2000316072|||^Once^^20160330145700^20160330^R^^Standing^^^^1||2 </a:t>
            </a:r>
            <a:br>
              <a:rPr lang="en-US" sz="1400" b="0" i="0" u="none" strike="noStrike" baseline="0" dirty="0" smtClean="0"/>
            </a:br>
            <a:r>
              <a:rPr lang="en-US" sz="1400" b="0" i="0" u="none" strike="noStrike" baseline="0" dirty="0" smtClean="0"/>
              <a:t>0160330145701|IPRN||1467408864^ABBASI^ABDUL^^^^^^NPI&amp;2.16.840.1.113883.4.6&amp;ISO^^ </a:t>
            </a:r>
            <a:br>
              <a:rPr lang="en-US" sz="1400" b="0" i="0" u="none" strike="noStrike" baseline="0" dirty="0" smtClean="0"/>
            </a:br>
            <a:r>
              <a:rPr lang="en-US" sz="1400" b="0" i="0" u="none" strike="noStrike" baseline="0" dirty="0" smtClean="0"/>
              <a:t>^^NPI|SH-4300&amp;SH ADULT MEDICAL 4300&amp;OBDEPID^^^110500^^^^^|(301)768-0552^^^^^301^ </a:t>
            </a:r>
            <a:br>
              <a:rPr lang="en-US" sz="1400" b="0" i="0" u="none" strike="noStrike" baseline="0" dirty="0" smtClean="0"/>
            </a:br>
            <a:r>
              <a:rPr lang="en-US" sz="1400" b="1" i="0" u="none" strike="noStrike" baseline="0" dirty="0" smtClean="0"/>
              <a:t>7680552||||</a:t>
            </a:r>
            <a:r>
              <a:rPr lang="en-US" sz="1400" b="1" i="0" u="none" strike="noStrike" baseline="0" dirty="0" smtClean="0">
                <a:solidFill>
                  <a:srgbClr val="FF0000"/>
                </a:solidFill>
              </a:rPr>
              <a:t>JXA_ZEBRASOFT</a:t>
            </a:r>
            <a:r>
              <a:rPr lang="en-US" sz="1400" b="1" i="0" u="none" strike="noStrike" baseline="0" dirty="0" smtClean="0"/>
              <a:t>|||||||||||I|VERBAL WITH|||\rOBR|1|8554370^EPIC^1.2.840.</a:t>
            </a:r>
            <a:r>
              <a:rPr lang="en-US" sz="1400" b="0" i="0" u="none" strike="noStrike" baseline="0" dirty="0" smtClean="0"/>
              <a:t> </a:t>
            </a:r>
            <a:br>
              <a:rPr lang="en-US" sz="1400" b="0" i="0" u="none" strike="noStrike" baseline="0" dirty="0" smtClean="0"/>
            </a:br>
            <a:r>
              <a:rPr lang="en-US" sz="1400" b="0" i="0" u="none" strike="noStrike" baseline="0" dirty="0" smtClean="0"/>
              <a:t>114350.1.13.331.2.7.2^ISO||CNTU^CHLAMYDIA / N.GONORRHOEAE / TRICH COMBO NAT, URI </a:t>
            </a:r>
            <a:br>
              <a:rPr lang="en-US" sz="1400" b="0" i="0" u="none" strike="noStrike" baseline="0" dirty="0" smtClean="0"/>
            </a:br>
            <a:r>
              <a:rPr lang="en-US" sz="1400" b="0" i="0" u="none" strike="noStrike" baseline="0" dirty="0" smtClean="0"/>
              <a:t>NE^SHSOFTEAP^^CHLAMYDIA / N.GONORRHOEAE / TRICH COMBO NAT, URINE||20160330145700 </a:t>
            </a:r>
            <a:br>
              <a:rPr lang="en-US" sz="1400" b="0" i="0" u="none" strike="noStrike" baseline="0" dirty="0" smtClean="0"/>
            </a:br>
            <a:r>
              <a:rPr lang="en-US" sz="1400" b="0" i="0" u="none" strike="noStrike" baseline="0" dirty="0" smtClean="0"/>
              <a:t>|||||O||||URINE,OTHER^^^|1467408864^ABBASI^ABDUL^^^^^^^^^^NPI|(301)768-0552^^^^^ </a:t>
            </a:r>
            <a:br>
              <a:rPr lang="en-US" sz="1400" b="0" i="0" u="none" strike="noStrike" baseline="0" dirty="0" smtClean="0"/>
            </a:br>
            <a:r>
              <a:rPr lang="en-US" sz="1400" b="0" i="0" u="none" strike="noStrike" baseline="0" dirty="0" smtClean="0"/>
              <a:t>301^7680552|||||||Lab|||^Once^^20160330145700^20160330^R^^^^^^1|||||||||20160330 </a:t>
            </a:r>
            <a:br>
              <a:rPr lang="en-US" sz="1400" b="0" i="0" u="none" strike="noStrike" baseline="0" dirty="0" smtClean="0"/>
            </a:br>
            <a:r>
              <a:rPr lang="en-US" sz="1400" b="0" i="0" u="none" strike="noStrike" baseline="0" dirty="0" smtClean="0"/>
              <a:t>145700|||||||||\r\28/&gt; </a:t>
            </a:r>
            <a:r>
              <a:rPr lang="en-US" sz="1400" b="0" i="0" u="none" strike="noStrike" baseline="0" dirty="0" err="1" smtClean="0"/>
              <a:t>len</a:t>
            </a:r>
            <a:r>
              <a:rPr lang="en-US" sz="1400" b="0" i="0" u="none" strike="noStrike" baseline="0" dirty="0" smtClean="0"/>
              <a:t>=1184</a:t>
            </a:r>
          </a:p>
        </p:txBody>
      </p:sp>
    </p:spTree>
    <p:extLst>
      <p:ext uri="{BB962C8B-B14F-4D97-AF65-F5344CB8AC3E}">
        <p14:creationId xmlns:p14="http://schemas.microsoft.com/office/powerpoint/2010/main" val="2413516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79" y="365126"/>
            <a:ext cx="7831569" cy="1070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1592132"/>
            <a:ext cx="8767482" cy="4584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A3E51-E008-4076-9609-96A54A85C7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67"/>
          <a:stretch/>
        </p:blipFill>
        <p:spPr>
          <a:xfrm>
            <a:off x="8014449" y="365126"/>
            <a:ext cx="941966" cy="1070657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55319" y="1468057"/>
            <a:ext cx="8778240" cy="0"/>
          </a:xfrm>
          <a:prstGeom prst="line">
            <a:avLst/>
          </a:prstGeom>
          <a:ln w="28575">
            <a:solidFill>
              <a:srgbClr val="EC1F2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14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  <p:sldLayoutId id="2147483664" r:id="rId4"/>
    <p:sldLayoutId id="2147483665" r:id="rId5"/>
    <p:sldLayoutId id="2147483668" r:id="rId6"/>
    <p:sldLayoutId id="2147483666" r:id="rId7"/>
    <p:sldLayoutId id="2147483669" r:id="rId8"/>
    <p:sldLayoutId id="2147483670" r:id="rId9"/>
    <p:sldLayoutId id="2147483671" r:id="rId10"/>
    <p:sldLayoutId id="214748366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ithos Pro Regular" panose="04020505030E02020A04" pitchFamily="8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4"/>
        </a:buBlip>
        <a:defRPr sz="2800" kern="1200">
          <a:solidFill>
            <a:schemeClr val="tx1"/>
          </a:solidFill>
          <a:latin typeface="Lithos Pro Regular" panose="04020505030E02020A04" pitchFamily="8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ithos Pro Regular" panose="04020505030E02020A04" pitchFamily="8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ithos Pro Regular" panose="04020505030E02020A04" pitchFamily="8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ithos Pro Regular" panose="04020505030E02020A04" pitchFamily="8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ithos Pro Regular" panose="04020505030E02020A04" pitchFamily="8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Long Jump to Build Epic Printers in Soft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Presented by Michael Camp &amp; James </a:t>
            </a:r>
            <a:r>
              <a:rPr lang="en-US" dirty="0"/>
              <a:t>Shin </a:t>
            </a:r>
          </a:p>
        </p:txBody>
      </p:sp>
    </p:spTree>
    <p:extLst>
      <p:ext uri="{BB962C8B-B14F-4D97-AF65-F5344CB8AC3E}">
        <p14:creationId xmlns:p14="http://schemas.microsoft.com/office/powerpoint/2010/main" val="97761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990166"/>
            <a:ext cx="7886700" cy="290551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Soft/VPSX setup up for the Epic Printers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03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EPIC PRINTERs within </a:t>
            </a:r>
            <a:r>
              <a:rPr lang="en-US" dirty="0" err="1" smtClean="0"/>
              <a:t>SOFt</a:t>
            </a:r>
            <a:r>
              <a:rPr lang="en-US" dirty="0" smtClean="0"/>
              <a:t> SECURITY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630" y="2545834"/>
            <a:ext cx="5095632" cy="3915451"/>
          </a:xfrm>
          <a:prstGeom prst="rect">
            <a:avLst/>
          </a:prstGeom>
        </p:spPr>
      </p:pic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182880" y="1592132"/>
            <a:ext cx="8767482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Printers do not need to be checked off in Soft Security. For troubleshooting purposes they are checked off to send a label across from Soft.</a:t>
            </a:r>
          </a:p>
        </p:txBody>
      </p:sp>
    </p:spTree>
    <p:extLst>
      <p:ext uri="{BB962C8B-B14F-4D97-AF65-F5344CB8AC3E}">
        <p14:creationId xmlns:p14="http://schemas.microsoft.com/office/powerpoint/2010/main" val="423388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Label naming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Initially all of the Soft printers were setup with in VPSX with an underscore _.</a:t>
            </a:r>
          </a:p>
          <a:p>
            <a:endParaRPr lang="en-US" dirty="0" smtClean="0"/>
          </a:p>
          <a:p>
            <a:r>
              <a:rPr lang="en-US" dirty="0" err="1" smtClean="0"/>
              <a:t>BAA_BMC_Burnunit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Epic could not accept the underscore and needed us to replace it with a Dash – </a:t>
            </a:r>
          </a:p>
          <a:p>
            <a:endParaRPr lang="en-US" dirty="0"/>
          </a:p>
          <a:p>
            <a:r>
              <a:rPr lang="en-US" dirty="0" smtClean="0"/>
              <a:t>BAA-BMC-</a:t>
            </a:r>
            <a:r>
              <a:rPr lang="en-US" dirty="0" err="1" smtClean="0"/>
              <a:t>Burnunit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010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Naming Format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91" y="1780821"/>
            <a:ext cx="7867649" cy="306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014" y="5187768"/>
            <a:ext cx="8259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Spread sheet shared by Soft/Epic and IT department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IT played a vital part on getting all of the Printer information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178903" y="2419518"/>
            <a:ext cx="9710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using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Lab Naming convention used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numerical character first for lab, unique to the hospital</a:t>
            </a:r>
          </a:p>
          <a:p>
            <a:endParaRPr lang="en-US" dirty="0" smtClean="0"/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dirty="0"/>
              <a:t>Johns Hopkins </a:t>
            </a:r>
            <a:r>
              <a:rPr lang="en-US" dirty="0" smtClean="0"/>
              <a:t>Ex. </a:t>
            </a:r>
            <a:r>
              <a:rPr lang="en-US" dirty="0" smtClean="0">
                <a:solidFill>
                  <a:srgbClr val="EC1F27"/>
                </a:solidFill>
              </a:rPr>
              <a:t>1</a:t>
            </a:r>
            <a:r>
              <a:rPr lang="en-US" dirty="0" smtClean="0"/>
              <a:t>AA – JHH Lab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Suburban</a:t>
            </a:r>
            <a:r>
              <a:rPr lang="en-US" dirty="0"/>
              <a:t>,  ex. </a:t>
            </a:r>
            <a:r>
              <a:rPr lang="en-US" dirty="0" smtClean="0">
                <a:solidFill>
                  <a:srgbClr val="EC1F27"/>
                </a:solidFill>
              </a:rPr>
              <a:t>2</a:t>
            </a:r>
            <a:r>
              <a:rPr lang="en-US" dirty="0" smtClean="0"/>
              <a:t>AA – Suburban Lab</a:t>
            </a:r>
            <a:endParaRPr lang="en-US" dirty="0"/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dirty="0"/>
              <a:t>Bayview , ex. </a:t>
            </a:r>
            <a:r>
              <a:rPr lang="en-US" dirty="0">
                <a:solidFill>
                  <a:srgbClr val="EC1F27"/>
                </a:solidFill>
              </a:rPr>
              <a:t>3</a:t>
            </a:r>
            <a:r>
              <a:rPr lang="en-US" dirty="0"/>
              <a:t>AA   </a:t>
            </a:r>
            <a:r>
              <a:rPr lang="en-US" dirty="0" smtClean="0"/>
              <a:t>- Bayview lab          </a:t>
            </a:r>
            <a:endParaRPr lang="en-US" dirty="0"/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dirty="0"/>
              <a:t>Sibley, ex. </a:t>
            </a:r>
            <a:r>
              <a:rPr lang="en-US" dirty="0" smtClean="0">
                <a:solidFill>
                  <a:srgbClr val="EC1F27"/>
                </a:solidFill>
              </a:rPr>
              <a:t>4</a:t>
            </a:r>
            <a:r>
              <a:rPr lang="en-US" dirty="0" smtClean="0"/>
              <a:t>AA – Sibley Lab</a:t>
            </a:r>
            <a:endParaRPr lang="en-US" dirty="0"/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dirty="0"/>
              <a:t>Howard, ex. </a:t>
            </a:r>
            <a:r>
              <a:rPr lang="en-US" dirty="0">
                <a:solidFill>
                  <a:srgbClr val="EC1F27"/>
                </a:solidFill>
              </a:rPr>
              <a:t>5</a:t>
            </a:r>
            <a:r>
              <a:rPr lang="en-US" dirty="0"/>
              <a:t>AA </a:t>
            </a:r>
            <a:r>
              <a:rPr lang="en-US" dirty="0" smtClean="0"/>
              <a:t> - Howard Lab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7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Epic Naming convention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alpha character would be first for Epic printers, unique to the hospital</a:t>
            </a:r>
          </a:p>
          <a:p>
            <a:endParaRPr lang="en-US" dirty="0"/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dirty="0"/>
              <a:t>Johns Hopkins Ex. </a:t>
            </a:r>
            <a:r>
              <a:rPr lang="en-US" dirty="0" err="1" smtClean="0">
                <a:solidFill>
                  <a:srgbClr val="EC1F27"/>
                </a:solidFill>
              </a:rPr>
              <a:t>j</a:t>
            </a:r>
            <a:r>
              <a:rPr lang="en-US" dirty="0" err="1" smtClean="0"/>
              <a:t>AA</a:t>
            </a:r>
            <a:r>
              <a:rPr lang="en-US" dirty="0" smtClean="0"/>
              <a:t>/</a:t>
            </a:r>
            <a:r>
              <a:rPr lang="en-US" dirty="0" err="1" smtClean="0">
                <a:solidFill>
                  <a:srgbClr val="EC1F27"/>
                </a:solidFill>
              </a:rPr>
              <a:t>k</a:t>
            </a:r>
            <a:r>
              <a:rPr lang="en-US" dirty="0" err="1" smtClean="0"/>
              <a:t>AA</a:t>
            </a:r>
            <a:r>
              <a:rPr lang="en-US" dirty="0" smtClean="0"/>
              <a:t> </a:t>
            </a:r>
            <a:r>
              <a:rPr lang="en-US" dirty="0"/>
              <a:t>– JHH Lab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dirty="0"/>
              <a:t>Suburban,  ex. </a:t>
            </a:r>
            <a:r>
              <a:rPr lang="en-US" dirty="0" err="1" smtClean="0">
                <a:solidFill>
                  <a:srgbClr val="EC1F27"/>
                </a:solidFill>
              </a:rPr>
              <a:t>s</a:t>
            </a:r>
            <a:r>
              <a:rPr lang="en-US" dirty="0" err="1" smtClean="0"/>
              <a:t>AA</a:t>
            </a:r>
            <a:r>
              <a:rPr lang="en-US" dirty="0" smtClean="0"/>
              <a:t> </a:t>
            </a:r>
            <a:r>
              <a:rPr lang="en-US" dirty="0"/>
              <a:t>– Suburban Lab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dirty="0"/>
              <a:t>Bayview , ex. </a:t>
            </a:r>
            <a:r>
              <a:rPr lang="en-US" dirty="0" err="1" smtClean="0">
                <a:solidFill>
                  <a:srgbClr val="EC1F27"/>
                </a:solidFill>
              </a:rPr>
              <a:t>b</a:t>
            </a:r>
            <a:r>
              <a:rPr lang="en-US" dirty="0" err="1" smtClean="0"/>
              <a:t>AA</a:t>
            </a:r>
            <a:r>
              <a:rPr lang="en-US" dirty="0" smtClean="0"/>
              <a:t>   </a:t>
            </a:r>
            <a:r>
              <a:rPr lang="en-US" dirty="0"/>
              <a:t>- Bayview lab         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dirty="0"/>
              <a:t>Sibley, ex. </a:t>
            </a:r>
            <a:r>
              <a:rPr lang="en-US" dirty="0" err="1" smtClean="0">
                <a:solidFill>
                  <a:srgbClr val="EC1F27"/>
                </a:solidFill>
              </a:rPr>
              <a:t>m</a:t>
            </a:r>
            <a:r>
              <a:rPr lang="en-US" dirty="0" err="1" smtClean="0"/>
              <a:t>AA</a:t>
            </a:r>
            <a:r>
              <a:rPr lang="en-US" dirty="0" smtClean="0"/>
              <a:t> </a:t>
            </a:r>
            <a:r>
              <a:rPr lang="en-US" dirty="0"/>
              <a:t>– Sibley Lab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Howard co., </a:t>
            </a:r>
            <a:r>
              <a:rPr lang="en-US" dirty="0"/>
              <a:t>ex. </a:t>
            </a:r>
            <a:r>
              <a:rPr lang="en-US" dirty="0" smtClean="0">
                <a:solidFill>
                  <a:srgbClr val="EC1F27"/>
                </a:solidFill>
              </a:rPr>
              <a:t>H</a:t>
            </a:r>
            <a:r>
              <a:rPr lang="en-US" dirty="0" smtClean="0"/>
              <a:t>AA  </a:t>
            </a:r>
            <a:r>
              <a:rPr lang="en-US" dirty="0"/>
              <a:t>- </a:t>
            </a:r>
            <a:r>
              <a:rPr lang="en-US" dirty="0" smtClean="0"/>
              <a:t>Howard co. </a:t>
            </a:r>
            <a:r>
              <a:rPr lang="en-US" dirty="0"/>
              <a:t>Lab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66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VPSX SETUP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2808" y="2128205"/>
            <a:ext cx="7056255" cy="501707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IP connected Setup</a:t>
            </a:r>
            <a:endParaRPr lang="en-US" sz="3200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22" y="2751292"/>
            <a:ext cx="8527488" cy="228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0468" y="5379396"/>
            <a:ext cx="8359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Keep the Printer Name and Printer Long name the same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Have the correct </a:t>
            </a:r>
            <a:r>
              <a:rPr lang="en-US" dirty="0" err="1" smtClean="0"/>
              <a:t>CommType</a:t>
            </a:r>
            <a:r>
              <a:rPr lang="en-US" dirty="0" smtClean="0"/>
              <a:t> for correct IP Address.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Remote Port should be adjusted for the connection setup</a:t>
            </a:r>
          </a:p>
        </p:txBody>
      </p:sp>
    </p:spTree>
    <p:extLst>
      <p:ext uri="{BB962C8B-B14F-4D97-AF65-F5344CB8AC3E}">
        <p14:creationId xmlns:p14="http://schemas.microsoft.com/office/powerpoint/2010/main" val="387291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VPSX SETUP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1093" y="2571174"/>
            <a:ext cx="8765876" cy="220229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44388" y="1672958"/>
            <a:ext cx="6619286" cy="898216"/>
          </a:xfrm>
        </p:spPr>
        <p:txBody>
          <a:bodyPr>
            <a:noAutofit/>
          </a:bodyPr>
          <a:lstStyle/>
          <a:p>
            <a:r>
              <a:rPr lang="en-US" sz="3200" dirty="0" smtClean="0"/>
              <a:t>Hostname/domain name setup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74460" y="4933024"/>
            <a:ext cx="83591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Keep the Printer Name and Printer Long name the same but add the Printer Group to the printer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IPP should be used for Host/Domain configuration. It can be encrypted and allows access control.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Remote Port should be 5631 for the connection setup</a:t>
            </a:r>
          </a:p>
        </p:txBody>
      </p:sp>
    </p:spTree>
    <p:extLst>
      <p:ext uri="{BB962C8B-B14F-4D97-AF65-F5344CB8AC3E}">
        <p14:creationId xmlns:p14="http://schemas.microsoft.com/office/powerpoint/2010/main" val="380665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VPSX SETUP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459" y="1589550"/>
            <a:ext cx="5380953" cy="584085"/>
          </a:xfrm>
        </p:spPr>
        <p:txBody>
          <a:bodyPr/>
          <a:lstStyle/>
          <a:p>
            <a:pPr algn="ctr"/>
            <a:r>
              <a:rPr lang="en-US" dirty="0" smtClean="0"/>
              <a:t>WIRELESS Connected Printers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347030" y="3974265"/>
            <a:ext cx="8400378" cy="20305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19" y="2040932"/>
            <a:ext cx="8400000" cy="1933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6841" y="6167336"/>
            <a:ext cx="821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CommType</a:t>
            </a:r>
            <a:r>
              <a:rPr lang="en-US" dirty="0" smtClean="0"/>
              <a:t> should be ZPL for all Zebras and Port 6101 is used for all wireless devices.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07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Installation of </a:t>
            </a:r>
            <a:r>
              <a:rPr lang="en-US" dirty="0" err="1" smtClean="0"/>
              <a:t>vPSx</a:t>
            </a:r>
            <a:r>
              <a:rPr lang="en-US" dirty="0" smtClean="0"/>
              <a:t> WINDOWS Client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323" y="2068762"/>
            <a:ext cx="3135521" cy="34756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988" y="2068763"/>
            <a:ext cx="3027234" cy="37369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222" y="2730419"/>
            <a:ext cx="2352381" cy="21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376" y="356466"/>
            <a:ext cx="7831569" cy="10706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Epic Passed the printing torch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86" y="2063580"/>
            <a:ext cx="7088824" cy="398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1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Troubleshooting </a:t>
            </a:r>
            <a:r>
              <a:rPr lang="en-US" dirty="0" err="1" smtClean="0"/>
              <a:t>vPSx</a:t>
            </a:r>
            <a:r>
              <a:rPr lang="en-US" dirty="0" smtClean="0"/>
              <a:t> WINDOWS Client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472" y="1661686"/>
            <a:ext cx="2752381" cy="3447619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3695307" y="5175315"/>
            <a:ext cx="226244" cy="377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48713" y="5456754"/>
            <a:ext cx="3693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Client deactivated</a:t>
            </a:r>
            <a:endParaRPr lang="en-US" sz="28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461155" y="3742441"/>
            <a:ext cx="1261317" cy="970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874" y="3183798"/>
            <a:ext cx="23359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Virtual printer selected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6004874" y="2375555"/>
            <a:ext cx="25923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Please make sure all printers and devices are turned on.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6099142" y="4713403"/>
            <a:ext cx="25829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FAIL</a:t>
            </a:r>
            <a:endParaRPr lang="en-US" sz="8800" dirty="0"/>
          </a:p>
        </p:txBody>
      </p:sp>
      <p:sp>
        <p:nvSpPr>
          <p:cNvPr id="28" name="&quot;No&quot; Symbol 27"/>
          <p:cNvSpPr/>
          <p:nvPr/>
        </p:nvSpPr>
        <p:spPr>
          <a:xfrm>
            <a:off x="5830478" y="4376823"/>
            <a:ext cx="2582944" cy="2144597"/>
          </a:xfrm>
          <a:prstGeom prst="noSmoking">
            <a:avLst>
              <a:gd name="adj" fmla="val 6882"/>
            </a:avLst>
          </a:prstGeom>
          <a:solidFill>
            <a:srgbClr val="EC1F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8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Additional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592133"/>
            <a:ext cx="8767482" cy="821901"/>
          </a:xfrm>
        </p:spPr>
        <p:txBody>
          <a:bodyPr/>
          <a:lstStyle/>
          <a:p>
            <a:r>
              <a:rPr lang="en-US" dirty="0" smtClean="0"/>
              <a:t>Remove unused printers formats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04" y="2131812"/>
            <a:ext cx="7169544" cy="337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1704" y="5755150"/>
            <a:ext cx="7881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 have 7 different label formats but would like to make it one or two.  We will be exchanging all of the </a:t>
            </a:r>
            <a:r>
              <a:rPr lang="en-US" dirty="0" err="1" smtClean="0"/>
              <a:t>Datamax</a:t>
            </a:r>
            <a:r>
              <a:rPr lang="en-US" dirty="0"/>
              <a:t> </a:t>
            </a:r>
            <a:r>
              <a:rPr lang="en-US" dirty="0" smtClean="0"/>
              <a:t>printers for Zebra printers.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00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" y="1904047"/>
            <a:ext cx="80184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4535" y="4847272"/>
            <a:ext cx="81187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Check if device is 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Check if device cable is plugged in to port/USB.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Check if to see IP/Hostname has changed by Pinging the IP/Hostname.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Check the VPSX client and assure it is active.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Check the VPSX client to assure it has the correct printer selected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36" y="2880359"/>
            <a:ext cx="8018463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686" y="1075676"/>
            <a:ext cx="8068612" cy="4866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4536" y="130628"/>
            <a:ext cx="8311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Lithos Pro Regular" panose="04020505030E02020A04"/>
              </a:rPr>
              <a:t>Trouble Shooting printing issues </a:t>
            </a:r>
            <a:endParaRPr lang="en-US" sz="3200" dirty="0">
              <a:latin typeface="Lithos Pro Regular" panose="04020505030E02020A04"/>
            </a:endParaRPr>
          </a:p>
        </p:txBody>
      </p:sp>
    </p:spTree>
    <p:extLst>
      <p:ext uri="{BB962C8B-B14F-4D97-AF65-F5344CB8AC3E}">
        <p14:creationId xmlns:p14="http://schemas.microsoft.com/office/powerpoint/2010/main" val="320901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00325"/>
            <a:ext cx="7886700" cy="1924050"/>
          </a:xfrm>
        </p:spPr>
        <p:txBody>
          <a:bodyPr/>
          <a:lstStyle/>
          <a:p>
            <a:pPr algn="ctr"/>
            <a:r>
              <a:rPr lang="en-US" dirty="0" smtClean="0"/>
              <a:t>How Epic users send prints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85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LABEL SETUP TABLE                    (TTY PRINTING)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Epic printers were setup in Soft under the Label setup table with Soft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8784"/>
          <a:stretch/>
        </p:blipFill>
        <p:spPr>
          <a:xfrm>
            <a:off x="182879" y="2654785"/>
            <a:ext cx="8664558" cy="367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Label setup table benefits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l">
              <a:buFontTx/>
              <a:buChar char="-"/>
            </a:pPr>
            <a:endParaRPr lang="en-US" dirty="0" smtClean="0"/>
          </a:p>
          <a:p>
            <a:pPr marL="457200" indent="-457200" algn="l">
              <a:buFontTx/>
              <a:buChar char="-"/>
            </a:pPr>
            <a:r>
              <a:rPr lang="en-US" dirty="0" smtClean="0"/>
              <a:t>Easy to setup within Soft takes minutes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Some modification to interface is needed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Printing is contained within Soft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Required little additional setup from epic builders (TTY Names for Terminal)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Epic Users cannot select the incorrect printer</a:t>
            </a:r>
          </a:p>
          <a:p>
            <a:pPr algn="l"/>
            <a:endParaRPr lang="en-US" dirty="0" smtClean="0"/>
          </a:p>
          <a:p>
            <a:pPr marL="457200" indent="-457200" algn="l">
              <a:buFontTx/>
              <a:buChar char="-"/>
            </a:pPr>
            <a:endParaRPr lang="en-US" dirty="0" smtClean="0"/>
          </a:p>
          <a:p>
            <a:pPr marL="457200" indent="-4572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48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Label SETUP TABLE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l">
              <a:buFontTx/>
              <a:buChar char="-"/>
            </a:pPr>
            <a:endParaRPr lang="en-US" dirty="0" smtClean="0"/>
          </a:p>
          <a:p>
            <a:pPr marL="457200" indent="-457200" algn="l">
              <a:buFontTx/>
              <a:buChar char="-"/>
            </a:pPr>
            <a:r>
              <a:rPr lang="en-US" dirty="0" smtClean="0"/>
              <a:t>Takes ~30 to 60 Seconds for a label to print (very consistent) </a:t>
            </a:r>
          </a:p>
          <a:p>
            <a:pPr marL="457200" indent="-457200" algn="l">
              <a:buFontTx/>
              <a:buChar char="-"/>
            </a:pPr>
            <a:endParaRPr lang="en-US" dirty="0" smtClean="0"/>
          </a:p>
          <a:p>
            <a:pPr marL="457200" indent="-457200" algn="l">
              <a:buFontTx/>
              <a:buChar char="-"/>
            </a:pPr>
            <a:r>
              <a:rPr lang="en-US" dirty="0" smtClean="0"/>
              <a:t>If a label printer broke the nursing unit didn’t have another Printer to switch to.</a:t>
            </a:r>
          </a:p>
          <a:p>
            <a:pPr algn="l"/>
            <a:r>
              <a:rPr lang="en-US" dirty="0" smtClean="0"/>
              <a:t> </a:t>
            </a:r>
          </a:p>
          <a:p>
            <a:pPr marL="457200" indent="-457200" algn="l">
              <a:buFontTx/>
              <a:buChar char="-"/>
            </a:pPr>
            <a:r>
              <a:rPr lang="en-US" dirty="0"/>
              <a:t>Patient’s would change wards and the labels would print to the correct </a:t>
            </a:r>
            <a:r>
              <a:rPr lang="en-US" dirty="0" smtClean="0"/>
              <a:t>location</a:t>
            </a:r>
          </a:p>
          <a:p>
            <a:pPr marL="457200" indent="-457200" algn="l"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5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2880" y="315699"/>
            <a:ext cx="7831569" cy="1070657"/>
          </a:xfrm>
        </p:spPr>
        <p:txBody>
          <a:bodyPr/>
          <a:lstStyle/>
          <a:p>
            <a:r>
              <a:rPr lang="en-US" dirty="0" smtClean="0"/>
              <a:t>Epic’s New way of printing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n-US" dirty="0" smtClean="0"/>
          </a:p>
          <a:p>
            <a:pPr algn="l"/>
            <a:r>
              <a:rPr lang="en-US" dirty="0" smtClean="0"/>
              <a:t>We removed the epic printers from the label printing setup for a user selection printing option.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Similar to </a:t>
            </a:r>
            <a:r>
              <a:rPr lang="en-US" dirty="0" err="1" smtClean="0"/>
              <a:t>Soft’s</a:t>
            </a:r>
            <a:r>
              <a:rPr lang="en-US" dirty="0" smtClean="0"/>
              <a:t> User selection printing</a:t>
            </a:r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532" y="4829197"/>
            <a:ext cx="5940263" cy="63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4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Benefits of user selection 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User can print to any printers in the list</a:t>
            </a:r>
          </a:p>
          <a:p>
            <a:pPr algn="l"/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Works great with mobile handheld printers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Patient ward changes didn’t affect where labels would print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02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Issues with Epic user selection 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592132"/>
            <a:ext cx="8767482" cy="4942018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Delays in label printing due to interface message </a:t>
            </a:r>
            <a:r>
              <a:rPr lang="en-US" dirty="0" err="1" smtClean="0"/>
              <a:t>hisoe</a:t>
            </a:r>
            <a:r>
              <a:rPr lang="en-US" dirty="0" smtClean="0"/>
              <a:t>(10 seconds to </a:t>
            </a:r>
            <a:r>
              <a:rPr lang="en-US" dirty="0">
                <a:solidFill>
                  <a:srgbClr val="FF0000"/>
                </a:solidFill>
              </a:rPr>
              <a:t>7</a:t>
            </a:r>
            <a:r>
              <a:rPr lang="en-US" dirty="0" smtClean="0">
                <a:solidFill>
                  <a:srgbClr val="FF0000"/>
                </a:solidFill>
              </a:rPr>
              <a:t> minutes</a:t>
            </a:r>
            <a:r>
              <a:rPr lang="en-US" dirty="0" smtClean="0"/>
              <a:t>) </a:t>
            </a:r>
          </a:p>
          <a:p>
            <a:pPr algn="l"/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Users selecting incorrect printers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Users scanning barcode before messages are sent from Epic to soft back to epic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Users not having the printer on in order to get labels</a:t>
            </a:r>
          </a:p>
          <a:p>
            <a:pPr algn="l"/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80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Leaping towards success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5691" y="1564193"/>
            <a:ext cx="426630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 dirty="0" smtClean="0">
                <a:latin typeface="Lithos Pro Regular" panose="04020505030E02020A04"/>
              </a:rPr>
              <a:t>Jesse Owens</a:t>
            </a:r>
          </a:p>
          <a:p>
            <a:endParaRPr lang="en-US" sz="2900" b="1" dirty="0" smtClean="0">
              <a:latin typeface="Lithos Pro Regular" panose="04020505030E02020A04"/>
            </a:endParaRPr>
          </a:p>
          <a:p>
            <a:r>
              <a:rPr lang="en-US" sz="2900" dirty="0" smtClean="0">
                <a:latin typeface="Lithos Pro Regular" panose="04020505030E02020A04"/>
              </a:rPr>
              <a:t>In 1936 he leaped 8.06</a:t>
            </a:r>
            <a:r>
              <a:rPr lang="en-US" sz="2900" dirty="0">
                <a:latin typeface="Lithos Pro Regular" panose="04020505030E02020A04"/>
              </a:rPr>
              <a:t> m (</a:t>
            </a:r>
            <a:r>
              <a:rPr lang="en-US" sz="2900" dirty="0" smtClean="0">
                <a:latin typeface="Lithos Pro Regular" panose="04020505030E02020A04"/>
              </a:rPr>
              <a:t>26.44</a:t>
            </a:r>
            <a:r>
              <a:rPr lang="en-US" sz="2900" dirty="0">
                <a:latin typeface="Lithos Pro Regular" panose="04020505030E02020A04"/>
              </a:rPr>
              <a:t> </a:t>
            </a:r>
            <a:r>
              <a:rPr lang="en-US" sz="2900" dirty="0" err="1" smtClean="0">
                <a:latin typeface="Lithos Pro Regular" panose="04020505030E02020A04"/>
              </a:rPr>
              <a:t>ft</a:t>
            </a:r>
            <a:r>
              <a:rPr lang="en-US" sz="2900" dirty="0" smtClean="0">
                <a:latin typeface="Lithos Pro Regular" panose="04020505030E02020A04"/>
              </a:rPr>
              <a:t>). This record stood for 25 years.</a:t>
            </a:r>
            <a:r>
              <a:rPr lang="en-US" sz="2900" dirty="0">
                <a:latin typeface="Lithos Pro Regular" panose="04020505030E02020A04"/>
              </a:rPr>
              <a:t> </a:t>
            </a:r>
            <a:r>
              <a:rPr lang="en-US" sz="2900" dirty="0" smtClean="0">
                <a:latin typeface="Lithos Pro Regular" panose="04020505030E02020A04"/>
              </a:rPr>
              <a:t>Building Epic printers felt like we were just like Jesse Owens, soaring through the air.  </a:t>
            </a:r>
          </a:p>
          <a:p>
            <a:endParaRPr lang="en-US" sz="2900" dirty="0"/>
          </a:p>
          <a:p>
            <a:endParaRPr lang="en-US" sz="29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915885"/>
            <a:ext cx="4301392" cy="430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2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Issues with Epic user selection 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sz="4000" dirty="0" smtClean="0"/>
          </a:p>
          <a:p>
            <a:r>
              <a:rPr lang="en-US" sz="4000" dirty="0"/>
              <a:t>7</a:t>
            </a:r>
            <a:r>
              <a:rPr lang="en-US" sz="4000" dirty="0" smtClean="0"/>
              <a:t> minute labels Prints</a:t>
            </a:r>
          </a:p>
          <a:p>
            <a:r>
              <a:rPr lang="en-US" sz="4000" dirty="0" smtClean="0"/>
              <a:t>REALLY?!?!?</a:t>
            </a:r>
          </a:p>
          <a:p>
            <a:endParaRPr lang="en-US" sz="4000" dirty="0" smtClean="0"/>
          </a:p>
          <a:p>
            <a:r>
              <a:rPr lang="en-US" sz="4000" dirty="0" smtClean="0"/>
              <a:t>The Cause? </a:t>
            </a:r>
          </a:p>
          <a:p>
            <a:endParaRPr lang="en-US" sz="4000" dirty="0" smtClean="0"/>
          </a:p>
          <a:p>
            <a:r>
              <a:rPr lang="en-US" sz="4000" dirty="0" smtClean="0"/>
              <a:t>Epic’s morning draw released at 00:35 consisted of 1600 orders sending to Soft at once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69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Issues with Epic user selection 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693333"/>
            <a:ext cx="8767482" cy="4584831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6773264"/>
              </p:ext>
            </p:extLst>
          </p:nvPr>
        </p:nvGraphicFramePr>
        <p:xfrm>
          <a:off x="182879" y="1552633"/>
          <a:ext cx="8767483" cy="4496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06311" y="6049532"/>
            <a:ext cx="7403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Barcodes that took more than 60 seconds to print for Epic 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86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Issues with Epic user selection 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850742"/>
              </p:ext>
            </p:extLst>
          </p:nvPr>
        </p:nvGraphicFramePr>
        <p:xfrm>
          <a:off x="182880" y="1592137"/>
          <a:ext cx="8306211" cy="50098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8737"/>
                <a:gridCol w="2768737"/>
                <a:gridCol w="2768737"/>
              </a:tblGrid>
              <a:tr h="188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Time of day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# &gt;60 sec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%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</a:tr>
              <a:tr h="172196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00:00-00:34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72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2.12%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</a:tr>
              <a:tr h="172196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0:35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1619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47.65%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</a:tr>
              <a:tr h="172196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00:36-00:40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155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4.56%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</a:tr>
              <a:tr h="172196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00:41-01:00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170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5.00%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</a:tr>
              <a:tr h="172196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1:00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101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2.97%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</a:tr>
              <a:tr h="172196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2:00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77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2.27%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</a:tr>
              <a:tr h="172196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3:00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132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3.88%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</a:tr>
              <a:tr h="172196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4:00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84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2.47%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</a:tr>
              <a:tr h="172196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5:00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62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1.82%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</a:tr>
              <a:tr h="172196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6:00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46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1.35%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</a:tr>
              <a:tr h="172196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7:00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24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0.71%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</a:tr>
              <a:tr h="172196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8:00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51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1.50%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</a:tr>
              <a:tr h="172196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9:00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39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1.15%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</a:tr>
              <a:tr h="172196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10:00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98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2.88%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</a:tr>
              <a:tr h="172196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11:00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49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1.44%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</a:tr>
              <a:tr h="172196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12:00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69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2.03%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</a:tr>
              <a:tr h="172196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13:00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59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1.74%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</a:tr>
              <a:tr h="172196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14:00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74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2.18%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</a:tr>
              <a:tr h="172196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15:00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72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2.12%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</a:tr>
              <a:tr h="172196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16:00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41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1.21%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</a:tr>
              <a:tr h="172196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17:00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68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2.00%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</a:tr>
              <a:tr h="172196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18:00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45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1.32%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</a:tr>
              <a:tr h="172196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19:00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31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0.91%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</a:tr>
              <a:tr h="172196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20:00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64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1.88%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</a:tr>
              <a:tr h="172196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21:00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34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1.00%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</a:tr>
              <a:tr h="172196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22:00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40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1.18%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</a:tr>
              <a:tr h="172196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23:00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22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0.65%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/>
                </a:tc>
              </a:tr>
              <a:tr h="172196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u="none" strike="noStrike" dirty="0">
                          <a:effectLst/>
                        </a:rPr>
                        <a:t>Total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u="none" strike="noStrike" dirty="0">
                          <a:effectLst/>
                        </a:rPr>
                        <a:t>3398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u="none" strike="noStrike" dirty="0">
                          <a:effectLst/>
                        </a:rPr>
                        <a:t>100.00%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64" marR="7864" marT="7864" marB="0" anchor="b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930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Printing Jobs falling to the wayside</a:t>
            </a:r>
            <a:endParaRPr lang="en-US" dirty="0"/>
          </a:p>
        </p:txBody>
      </p:sp>
      <p:pic>
        <p:nvPicPr>
          <p:cNvPr id="1026" name="Picture 2" descr="Morgan Uceny falls at 1,500-meter final during the London Olympic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8208" y="1592263"/>
            <a:ext cx="6536472" cy="458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43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79" y="365126"/>
            <a:ext cx="7831569" cy="1070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Lithos Pro Regular" panose="04020505030E02020A04" pitchFamily="8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The Interface printing line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165308" y="2312694"/>
            <a:ext cx="920176" cy="1664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3085484" y="1836787"/>
            <a:ext cx="1431139" cy="9518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Soft</a:t>
            </a:r>
            <a:r>
              <a:rPr lang="en-US" baseline="0" dirty="0" smtClean="0"/>
              <a:t> Epic Receiving Interface (1)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34170" y="1836787"/>
            <a:ext cx="1431139" cy="9518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Famous</a:t>
            </a:r>
            <a:r>
              <a:rPr lang="en-US" baseline="0" dirty="0" smtClean="0"/>
              <a:t> </a:t>
            </a:r>
            <a:r>
              <a:rPr lang="en-US" dirty="0" smtClean="0"/>
              <a:t>Epic</a:t>
            </a:r>
            <a:r>
              <a:rPr lang="en-US" baseline="0" dirty="0" smtClean="0"/>
              <a:t> </a:t>
            </a:r>
            <a:r>
              <a:rPr lang="en-US" dirty="0" smtClean="0"/>
              <a:t>Print Button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516621" y="2320424"/>
            <a:ext cx="920176" cy="1664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5436797" y="1835123"/>
            <a:ext cx="1431139" cy="9518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Soft</a:t>
            </a:r>
            <a:r>
              <a:rPr lang="en-US" baseline="0" dirty="0" smtClean="0"/>
              <a:t> HISOE </a:t>
            </a:r>
          </a:p>
          <a:p>
            <a:pPr algn="ctr"/>
            <a:r>
              <a:rPr lang="en-US" dirty="0" smtClean="0"/>
              <a:t>Interface </a:t>
            </a:r>
            <a:r>
              <a:rPr lang="en-US" baseline="0" dirty="0" smtClean="0"/>
              <a:t>(1)</a:t>
            </a:r>
            <a:endParaRPr lang="en-US" dirty="0"/>
          </a:p>
        </p:txBody>
      </p:sp>
      <p:cxnSp>
        <p:nvCxnSpPr>
          <p:cNvPr id="10" name="Curved Connector 9"/>
          <p:cNvCxnSpPr>
            <a:endCxn id="11" idx="0"/>
          </p:cNvCxnSpPr>
          <p:nvPr/>
        </p:nvCxnSpPr>
        <p:spPr>
          <a:xfrm>
            <a:off x="6824669" y="2320424"/>
            <a:ext cx="1330553" cy="1238499"/>
          </a:xfrm>
          <a:prstGeom prst="curvedConnector2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7439652" y="3558923"/>
            <a:ext cx="1431139" cy="9518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Soft</a:t>
            </a:r>
            <a:r>
              <a:rPr lang="en-US" baseline="0" dirty="0" smtClean="0"/>
              <a:t> Label Server Interface (2)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436798" y="5312108"/>
            <a:ext cx="1431139" cy="9518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VPSX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511757" y="5834179"/>
            <a:ext cx="1080057" cy="4243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080619" y="5312108"/>
            <a:ext cx="1431138" cy="9518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Designated</a:t>
            </a:r>
            <a:r>
              <a:rPr lang="en-US" baseline="0" dirty="0" smtClean="0"/>
              <a:t> Epic Label Printer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165308" y="5804112"/>
            <a:ext cx="1080057" cy="4243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734168" y="5312108"/>
            <a:ext cx="1431139" cy="9518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Specimen</a:t>
            </a:r>
            <a:r>
              <a:rPr lang="en-US" baseline="0" dirty="0" smtClean="0"/>
              <a:t> Label Prints</a:t>
            </a:r>
            <a:endParaRPr lang="en-US" dirty="0"/>
          </a:p>
        </p:txBody>
      </p:sp>
      <p:cxnSp>
        <p:nvCxnSpPr>
          <p:cNvPr id="17" name="Curved Connector 16"/>
          <p:cNvCxnSpPr>
            <a:cxnSpLocks/>
          </p:cNvCxnSpPr>
          <p:nvPr/>
        </p:nvCxnSpPr>
        <p:spPr>
          <a:xfrm rot="5400000">
            <a:off x="6872939" y="4505734"/>
            <a:ext cx="1277278" cy="1287285"/>
          </a:xfrm>
          <a:prstGeom prst="curvedConnector2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68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92132"/>
            <a:ext cx="7831569" cy="10706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Epic Printers are defined in ORC-18  Within HISOE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135925" y="2024617"/>
            <a:ext cx="9465276" cy="3572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0" i="0" u="none" strike="noStrike" baseline="0" dirty="0" smtClean="0"/>
          </a:p>
          <a:p>
            <a:r>
              <a:rPr lang="en-US" sz="1400" i="0" u="none" strike="noStrike" baseline="0" dirty="0" smtClean="0"/>
              <a:t>14:57:38.433 read </a:t>
            </a:r>
            <a:r>
              <a:rPr lang="en-US" sz="1400" i="0" u="none" strike="noStrike" baseline="0" dirty="0" err="1" smtClean="0"/>
              <a:t>fd</a:t>
            </a:r>
            <a:r>
              <a:rPr lang="en-US" sz="1400" i="0" u="none" strike="noStrike" baseline="0" dirty="0" smtClean="0"/>
              <a:t>=14 &lt;\11/MSH|^~\\&amp;|EPIC|JHM|JHH SOFT|ALAB|20160330145733|EPI </a:t>
            </a:r>
            <a:br>
              <a:rPr lang="en-US" sz="1400" i="0" u="none" strike="noStrike" baseline="0" dirty="0" smtClean="0"/>
            </a:br>
            <a:r>
              <a:rPr lang="en-US" sz="1400" i="0" u="none" strike="noStrike" baseline="0" dirty="0" smtClean="0"/>
              <a:t>C-IPRN|ORM^O01|6000991537|T|2.3|||\rPID|1||SH3400519^^^&amp;1.2.840.114350.1.13.331. </a:t>
            </a:r>
            <a:br>
              <a:rPr lang="en-US" sz="1400" i="0" u="none" strike="noStrike" baseline="0" dirty="0" smtClean="0"/>
            </a:br>
            <a:r>
              <a:rPr lang="en-US" sz="1400" i="0" u="none" strike="noStrike" baseline="0" dirty="0" smtClean="0"/>
              <a:t>2.7.2&amp;ISO^^&amp;1.2.840.114350.1.13.331.2.7.2&amp;ISO|E100124225|RLBTEST^PATIENTD|HELEN^ </a:t>
            </a:r>
            <a:br>
              <a:rPr lang="en-US" sz="1400" i="0" u="none" strike="noStrike" baseline="0" dirty="0" smtClean="0"/>
            </a:br>
            <a:r>
              <a:rPr lang="en-US" sz="1400" i="0" u="none" strike="noStrike" baseline="0" dirty="0" smtClean="0"/>
              <a:t>^^|19820101|F|||1928 LANCASTER ST^^BALTIMORE^MD^21202^USA|30|(479)879-8898|||M|| </a:t>
            </a:r>
            <a:br>
              <a:rPr lang="en-US" sz="1400" i="0" u="none" strike="noStrike" baseline="0" dirty="0" smtClean="0"/>
            </a:br>
            <a:r>
              <a:rPr lang="en-US" sz="1400" i="0" u="none" strike="noStrike" baseline="0" dirty="0" smtClean="0"/>
              <a:t>2000316072|767867878||</a:t>
            </a:r>
            <a:r>
              <a:rPr lang="en-US" sz="1400" i="0" u="none" strike="noStrike" baseline="0" dirty="0" err="1" smtClean="0"/>
              <a:t>Tstmom^Helen</a:t>
            </a:r>
            <a:r>
              <a:rPr lang="en-US" sz="1400" i="0" u="none" strike="noStrike" baseline="0" dirty="0" smtClean="0"/>
              <a:t>^^|||||||||||\rPV1||I|SH-4300|||^^|James</a:t>
            </a:r>
            <a:r>
              <a:rPr lang="en-US" sz="1400" i="0" u="none" strike="noStrike" dirty="0" smtClean="0"/>
              <a:t> Shin</a:t>
            </a:r>
            <a:r>
              <a:rPr lang="en-US" sz="1400" i="0" u="none" strike="noStrike" baseline="0" dirty="0" smtClean="0"/>
              <a:t>^^^^^^^^^^NPI|1114953346^James^SHin||IM|||||||1467408864^ABBASI^ </a:t>
            </a:r>
            <a:br>
              <a:rPr lang="en-US" sz="1400" i="0" u="none" strike="noStrike" baseline="0" dirty="0" smtClean="0"/>
            </a:br>
            <a:r>
              <a:rPr lang="en-US" sz="1400" i="0" u="none" strike="noStrike" baseline="0" dirty="0" smtClean="0"/>
              <a:t>ABDUL^^^^^^^^^^NPI||2000316072|||||||||||||||||||||||||20151216164400||||||\</a:t>
            </a:r>
            <a:r>
              <a:rPr lang="en-US" sz="1600" i="0" u="none" strike="noStrike" baseline="0" dirty="0" err="1" smtClean="0">
                <a:solidFill>
                  <a:srgbClr val="FF0000"/>
                </a:solidFill>
              </a:rPr>
              <a:t>rORC</a:t>
            </a:r>
            <a:r>
              <a:rPr lang="en-US" sz="1400" i="0" u="none" strike="noStrike" baseline="0" dirty="0" smtClean="0">
                <a:solidFill>
                  <a:srgbClr val="FF0000"/>
                </a:solidFill>
              </a:rPr>
              <a:t> </a:t>
            </a:r>
            <a:r>
              <a:rPr lang="en-US" sz="1400" i="0" u="none" strike="noStrike" baseline="0" dirty="0" smtClean="0"/>
              <a:t/>
            </a:r>
            <a:br>
              <a:rPr lang="en-US" sz="1400" i="0" u="none" strike="noStrike" baseline="0" dirty="0" smtClean="0"/>
            </a:br>
            <a:r>
              <a:rPr lang="en-US" sz="1400" i="0" u="none" strike="noStrike" baseline="0" dirty="0" smtClean="0"/>
              <a:t>|NW|8554370^EPC||2000316072|||^Once^^20160330145700^20160330^R^^Standing^^^^1||2 </a:t>
            </a:r>
            <a:br>
              <a:rPr lang="en-US" sz="1400" i="0" u="none" strike="noStrike" baseline="0" dirty="0" smtClean="0"/>
            </a:br>
            <a:r>
              <a:rPr lang="en-US" sz="1400" i="0" u="none" strike="noStrike" baseline="0" dirty="0" smtClean="0"/>
              <a:t>0160330145701|IPRN||James</a:t>
            </a:r>
            <a:r>
              <a:rPr lang="en-US" sz="1400" i="0" u="none" strike="noStrike" dirty="0" smtClean="0"/>
              <a:t> Shin</a:t>
            </a:r>
            <a:r>
              <a:rPr lang="en-US" sz="1400" i="0" u="none" strike="noStrike" baseline="0" dirty="0" smtClean="0"/>
              <a:t>^^^^^^NPI&amp;2.16.840.1.113883.4.6&amp;ISO^^ </a:t>
            </a:r>
            <a:br>
              <a:rPr lang="en-US" sz="1400" i="0" u="none" strike="noStrike" baseline="0" dirty="0" smtClean="0"/>
            </a:br>
            <a:r>
              <a:rPr lang="en-US" sz="1400" i="0" u="none" strike="noStrike" baseline="0" dirty="0" smtClean="0"/>
              <a:t>^^NPI|SH-4300&amp;SH ADULT MEDICAL 4300&amp;OBDEPID^^^110500^^^^^|(301)768-0552^^^^^301^ </a:t>
            </a:r>
            <a:br>
              <a:rPr lang="en-US" sz="1400" i="0" u="none" strike="noStrike" baseline="0" dirty="0" smtClean="0"/>
            </a:br>
            <a:r>
              <a:rPr lang="en-US" sz="1400" i="0" u="none" strike="noStrike" baseline="0" dirty="0" smtClean="0"/>
              <a:t>7680552||||</a:t>
            </a:r>
            <a:r>
              <a:rPr lang="en-US" sz="1600" i="0" u="none" strike="noStrike" baseline="0" dirty="0" smtClean="0">
                <a:solidFill>
                  <a:srgbClr val="FF0000"/>
                </a:solidFill>
              </a:rPr>
              <a:t>BAA-BMC-BRSTLLB</a:t>
            </a:r>
            <a:r>
              <a:rPr lang="en-US" sz="1400" i="0" u="none" strike="noStrike" baseline="0" dirty="0" smtClean="0"/>
              <a:t>|||||||||||I|VERBAL WITH|||\rOBR|1|8554370^EPIC^1.2.840. </a:t>
            </a:r>
            <a:br>
              <a:rPr lang="en-US" sz="1400" i="0" u="none" strike="noStrike" baseline="0" dirty="0" smtClean="0"/>
            </a:br>
            <a:r>
              <a:rPr lang="en-US" sz="1400" i="0" u="none" strike="noStrike" baseline="0" dirty="0" smtClean="0"/>
              <a:t>114350.1.13.331.2.7.2^ISO||CNTU^CHLAMYDIA / N.GONORRHOEAE / TRICH COMBO NAT, URI </a:t>
            </a:r>
            <a:br>
              <a:rPr lang="en-US" sz="1400" i="0" u="none" strike="noStrike" baseline="0" dirty="0" smtClean="0"/>
            </a:br>
            <a:r>
              <a:rPr lang="en-US" sz="1400" i="0" u="none" strike="noStrike" baseline="0" dirty="0" smtClean="0"/>
              <a:t>NE^SHSOFTEAP^^CHLAMYDIA / N.GONORRHOEAE / TRICH COMBO NAT, URINE||20160330145700 </a:t>
            </a:r>
            <a:br>
              <a:rPr lang="en-US" sz="1400" i="0" u="none" strike="noStrike" baseline="0" dirty="0" smtClean="0"/>
            </a:br>
            <a:r>
              <a:rPr lang="en-US" sz="1400" i="0" u="none" strike="noStrike" baseline="0" dirty="0" smtClean="0"/>
              <a:t>|||||O||||URINE,OTHER^^^|1467408864^ABBASI^ABDUL^^^^^^^^^^NPI|(301)768-0552^^^^^ </a:t>
            </a:r>
            <a:br>
              <a:rPr lang="en-US" sz="1400" i="0" u="none" strike="noStrike" baseline="0" dirty="0" smtClean="0"/>
            </a:br>
            <a:r>
              <a:rPr lang="en-US" sz="1400" i="0" u="none" strike="noStrike" baseline="0" dirty="0" smtClean="0"/>
              <a:t>301^7680552|||||||Lab|||^Once^^20160330145700^20160330^R^^^^^^1|||||||||20160330 </a:t>
            </a:r>
            <a:br>
              <a:rPr lang="en-US" sz="1400" i="0" u="none" strike="noStrike" baseline="0" dirty="0" smtClean="0"/>
            </a:br>
            <a:r>
              <a:rPr lang="en-US" sz="1400" i="0" u="none" strike="noStrike" baseline="0" dirty="0" smtClean="0"/>
              <a:t>145700|||||||||\r\28/&gt; </a:t>
            </a:r>
            <a:r>
              <a:rPr lang="en-US" sz="1400" i="0" u="none" strike="noStrike" baseline="0" dirty="0" err="1" smtClean="0"/>
              <a:t>len</a:t>
            </a:r>
            <a:r>
              <a:rPr lang="en-US" sz="1400" i="0" u="none" strike="noStrike" baseline="0" dirty="0" smtClean="0"/>
              <a:t>=1184</a:t>
            </a:r>
          </a:p>
        </p:txBody>
      </p:sp>
    </p:spTree>
    <p:extLst>
      <p:ext uri="{BB962C8B-B14F-4D97-AF65-F5344CB8AC3E}">
        <p14:creationId xmlns:p14="http://schemas.microsoft.com/office/powerpoint/2010/main" val="86171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Hisoe</a:t>
            </a:r>
            <a:r>
              <a:rPr lang="en-US" dirty="0" smtClean="0"/>
              <a:t> Interface delay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2026508"/>
            <a:ext cx="8767482" cy="4150455"/>
          </a:xfrm>
        </p:spPr>
        <p:txBody>
          <a:bodyPr/>
          <a:lstStyle/>
          <a:p>
            <a:r>
              <a:rPr lang="en-US" dirty="0" smtClean="0"/>
              <a:t>The 1600 epic label prints were being delayed in the HISOE interface.</a:t>
            </a:r>
          </a:p>
          <a:p>
            <a:endParaRPr lang="en-US" dirty="0"/>
          </a:p>
          <a:p>
            <a:r>
              <a:rPr lang="en-US" dirty="0" smtClean="0"/>
              <a:t>only one HISOE interface was processing the messages. </a:t>
            </a:r>
          </a:p>
          <a:p>
            <a:endParaRPr lang="en-US" dirty="0" smtClean="0"/>
          </a:p>
          <a:p>
            <a:r>
              <a:rPr lang="en-US" dirty="0" smtClean="0"/>
              <a:t>Routing orders to 10 HISOE by ENDING MRN NUMBER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13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Printing jobs were Routed to the correct HISOE lane</a:t>
            </a:r>
            <a:endParaRPr lang="en-US" dirty="0"/>
          </a:p>
        </p:txBody>
      </p:sp>
      <p:pic>
        <p:nvPicPr>
          <p:cNvPr id="5122" name="Picture 2" descr="Athletes compete in the men's 4 x 100 metre relay final on August 28, 2004 during the Athens 2004 Summer Olympic Games at the Olympic Stadium in the Sports Complex in Athens, Greece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71" y="1709042"/>
            <a:ext cx="7582264" cy="498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20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HISOE INTERFACE Delay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Solution for </a:t>
            </a:r>
            <a:r>
              <a:rPr lang="en-US" dirty="0" err="1" smtClean="0"/>
              <a:t>hisoe</a:t>
            </a:r>
            <a:r>
              <a:rPr lang="en-US" dirty="0" smtClean="0"/>
              <a:t> delay</a:t>
            </a:r>
          </a:p>
          <a:p>
            <a:endParaRPr lang="en-US" dirty="0"/>
          </a:p>
          <a:p>
            <a:r>
              <a:rPr lang="en-US" dirty="0" smtClean="0"/>
              <a:t>routing orders to 10 different HISOE interfaces based on the ending MRN number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947" y="3526199"/>
            <a:ext cx="5701540" cy="299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Routing HISOE Interface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72068" y="1597819"/>
            <a:ext cx="4326060" cy="823912"/>
          </a:xfrm>
        </p:spPr>
        <p:txBody>
          <a:bodyPr/>
          <a:lstStyle/>
          <a:p>
            <a:pPr algn="ctr"/>
            <a:r>
              <a:rPr lang="en-US" b="0" dirty="0" smtClean="0"/>
              <a:t>Pre HISOE FIX</a:t>
            </a:r>
            <a:endParaRPr lang="en-US" b="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02934347"/>
              </p:ext>
            </p:extLst>
          </p:nvPr>
        </p:nvGraphicFramePr>
        <p:xfrm>
          <a:off x="171450" y="2505075"/>
          <a:ext cx="4327296" cy="40406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2432"/>
                <a:gridCol w="1464354"/>
                <a:gridCol w="1420510"/>
              </a:tblGrid>
              <a:tr h="5933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Send to file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39" marR="1013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# of Labels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39" marR="1013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39" marR="10139" marT="9525" marB="0" anchor="b"/>
                </a:tc>
              </a:tr>
              <a:tr h="56512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&lt;=30 sec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39" marR="1013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11178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39" marR="1013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71.91%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39" marR="10139" marT="9525" marB="0" anchor="b"/>
                </a:tc>
              </a:tr>
              <a:tr h="56512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31-60 sec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39" marR="1013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2277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39" marR="1013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14.65%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39" marR="10139" marT="9525" marB="0" anchor="b"/>
                </a:tc>
              </a:tr>
              <a:tr h="56512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1-2 min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39" marR="1013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535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39" marR="1013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3.44%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39" marR="10139" marT="9525" marB="0" anchor="b"/>
                </a:tc>
              </a:tr>
              <a:tr h="565127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2-5 min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39" marR="1013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39" marR="1013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2.14%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39" marR="10139" marT="9525" marB="0" anchor="b"/>
                </a:tc>
              </a:tr>
              <a:tr h="59338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&gt;5 min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39" marR="1013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1222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39" marR="10139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7.86%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39" marR="10139" marT="9525" marB="0" anchor="b"/>
                </a:tc>
              </a:tr>
              <a:tr h="59338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39" marR="10139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15544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39" marR="10139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100.00%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39" marR="10139" marT="9525" marB="0" anchor="b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76460" y="1610820"/>
            <a:ext cx="4288939" cy="823912"/>
          </a:xfrm>
        </p:spPr>
        <p:txBody>
          <a:bodyPr/>
          <a:lstStyle/>
          <a:p>
            <a:pPr algn="ctr"/>
            <a:r>
              <a:rPr lang="en-US" b="0" dirty="0" smtClean="0"/>
              <a:t>Post HISOE FIX</a:t>
            </a:r>
            <a:endParaRPr lang="en-US" b="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854658"/>
              </p:ext>
            </p:extLst>
          </p:nvPr>
        </p:nvGraphicFramePr>
        <p:xfrm>
          <a:off x="4676460" y="2505076"/>
          <a:ext cx="4288938" cy="40406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9646"/>
                <a:gridCol w="1429646"/>
                <a:gridCol w="1429646"/>
              </a:tblGrid>
              <a:tr h="5933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Send to file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# of Labels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%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6512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&lt;=30 sec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7781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73.81%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6512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31-60 </a:t>
                      </a:r>
                      <a:r>
                        <a:rPr lang="en-US" sz="1600" u="none" strike="noStrike" dirty="0">
                          <a:effectLst/>
                        </a:rPr>
                        <a:t>sec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1536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14.57%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6512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1-2 min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3.23%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6512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2-5 min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188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1.78%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9338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&gt;5 min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697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6.61%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9338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10542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100.00%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29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Quick </a:t>
            </a:r>
            <a:r>
              <a:rPr lang="en-US" dirty="0" err="1" smtClean="0"/>
              <a:t>OverView</a:t>
            </a:r>
            <a:r>
              <a:rPr lang="en-US" dirty="0" smtClean="0"/>
              <a:t> of JHH Printing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latin typeface="Lithos Pro Regular" panose="04020505030E02020A04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Lithos Pro Regular" panose="04020505030E02020A04"/>
                <a:cs typeface="Levenim MT" panose="02010502060101010101" pitchFamily="2" charset="-79"/>
              </a:rPr>
              <a:t>Approximately 3,000 printers built in Soft and VPSX – (Lab and Epic)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Lithos Pro Regular" panose="04020505030E02020A04"/>
                <a:cs typeface="Levenim MT" panose="02010502060101010101" pitchFamily="2" charset="-79"/>
              </a:rPr>
              <a:t>Around 1,700 are USB Tethered to a computer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Lithos Pro Regular" panose="04020505030E02020A04"/>
                <a:cs typeface="Levenim MT" panose="02010502060101010101" pitchFamily="2" charset="-79"/>
              </a:rPr>
              <a:t>Zebra Printers are used for nursing floor printing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Lithos Pro Regular" panose="04020505030E02020A04"/>
                <a:cs typeface="Levenim MT" panose="02010502060101010101" pitchFamily="2" charset="-79"/>
              </a:rPr>
              <a:t>A majority of the lab printers are </a:t>
            </a:r>
            <a:r>
              <a:rPr lang="en-US" dirty="0" err="1">
                <a:latin typeface="Lithos Pro Regular" panose="04020505030E02020A04"/>
                <a:cs typeface="Levenim MT" panose="02010502060101010101" pitchFamily="2" charset="-79"/>
              </a:rPr>
              <a:t>D</a:t>
            </a:r>
            <a:r>
              <a:rPr lang="en-US" dirty="0" err="1" smtClean="0">
                <a:latin typeface="Lithos Pro Regular" panose="04020505030E02020A04"/>
                <a:cs typeface="Levenim MT" panose="02010502060101010101" pitchFamily="2" charset="-79"/>
              </a:rPr>
              <a:t>atamax</a:t>
            </a:r>
            <a:r>
              <a:rPr lang="en-US" dirty="0" smtClean="0">
                <a:latin typeface="Lithos Pro Regular" panose="04020505030E02020A04"/>
                <a:cs typeface="Levenim MT" panose="02010502060101010101" pitchFamily="2" charset="-79"/>
              </a:rPr>
              <a:t> (3 different models)</a:t>
            </a:r>
          </a:p>
          <a:p>
            <a:pPr algn="l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631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Today’s Epic printing time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&lt;30 seconds on ~99% of label prints</a:t>
            </a:r>
          </a:p>
          <a:p>
            <a:endParaRPr lang="en-US" dirty="0" smtClean="0"/>
          </a:p>
          <a:p>
            <a:r>
              <a:rPr lang="en-US" dirty="0" smtClean="0"/>
              <a:t>&gt;31 seconds 1% of labels prints due to outliers such as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User not having printer on or plugged in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order is locked by the user making modifications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25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Try to do a stress test to ensure that interfaces can handle bulk labels</a:t>
            </a:r>
          </a:p>
          <a:p>
            <a:pPr lvl="1"/>
            <a:r>
              <a:rPr lang="en-US" dirty="0" err="1" smtClean="0"/>
              <a:t>Soft’s</a:t>
            </a:r>
            <a:r>
              <a:rPr lang="en-US" dirty="0" smtClean="0"/>
              <a:t> Mom might need to be adjusted to handle more messages</a:t>
            </a:r>
          </a:p>
          <a:p>
            <a:r>
              <a:rPr lang="en-US" dirty="0" smtClean="0"/>
              <a:t>Test each printer connection setup</a:t>
            </a:r>
          </a:p>
          <a:p>
            <a:pPr lvl="1"/>
            <a:r>
              <a:rPr lang="en-US" dirty="0" smtClean="0"/>
              <a:t>VPSX windows client should be tested with VPN and without VPN</a:t>
            </a:r>
          </a:p>
          <a:p>
            <a:r>
              <a:rPr lang="en-US" dirty="0" smtClean="0"/>
              <a:t>Spot check/test VPSX before doing a bulk load</a:t>
            </a:r>
          </a:p>
          <a:p>
            <a:pPr lvl="1"/>
            <a:r>
              <a:rPr lang="en-US" dirty="0" smtClean="0"/>
              <a:t>Any information can be wrong leading to thousands of manual corrections (I.E. REMOTE PORT)</a:t>
            </a:r>
          </a:p>
          <a:p>
            <a:r>
              <a:rPr lang="en-US" dirty="0" smtClean="0"/>
              <a:t>Spot check/test printers (Soft Security) </a:t>
            </a:r>
          </a:p>
          <a:p>
            <a:pPr lvl="1"/>
            <a:r>
              <a:rPr lang="en-US" dirty="0" smtClean="0"/>
              <a:t>Extra characters or spaces can cause printers to not work</a:t>
            </a:r>
          </a:p>
        </p:txBody>
      </p:sp>
    </p:spTree>
    <p:extLst>
      <p:ext uri="{BB962C8B-B14F-4D97-AF65-F5344CB8AC3E}">
        <p14:creationId xmlns:p14="http://schemas.microsoft.com/office/powerpoint/2010/main" val="214924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80" y="1909174"/>
            <a:ext cx="5981700" cy="4171950"/>
          </a:xfrm>
          <a:prstGeom prst="rect">
            <a:avLst/>
          </a:prstGeom>
        </p:spPr>
      </p:pic>
      <p:pic>
        <p:nvPicPr>
          <p:cNvPr id="4" name="Picture 2" descr="https://pbs.twimg.com/profile_images/2446409471/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871" y="6189645"/>
            <a:ext cx="660698" cy="64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bs.twimg.com/profile_images/2446409471/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51" y="3484261"/>
            <a:ext cx="660698" cy="64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pbs.twimg.com/profile_images/2446409471/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911" y="3529435"/>
            <a:ext cx="660698" cy="64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1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194" y="2449259"/>
            <a:ext cx="7886700" cy="263847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How are Epic printers connected?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27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3 types of epic printer connections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72122" y="1594686"/>
            <a:ext cx="4326060" cy="823912"/>
          </a:xfrm>
        </p:spPr>
        <p:txBody>
          <a:bodyPr/>
          <a:lstStyle/>
          <a:p>
            <a:r>
              <a:rPr lang="en-US" dirty="0" smtClean="0"/>
              <a:t>USB Tethered Printer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72122" y="2505074"/>
            <a:ext cx="4326060" cy="4102812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Lithos Pro Regular" panose="04020505030E02020A04"/>
                <a:cs typeface="Levenim MT" panose="02010502060101010101" pitchFamily="2" charset="-79"/>
              </a:rPr>
              <a:t>Epic’s most common connection</a:t>
            </a:r>
          </a:p>
          <a:p>
            <a:r>
              <a:rPr lang="en-US" dirty="0" smtClean="0">
                <a:latin typeface="Lithos Pro Regular" panose="04020505030E02020A04"/>
                <a:cs typeface="Levenim MT" panose="02010502060101010101" pitchFamily="2" charset="-79"/>
              </a:rPr>
              <a:t>Requires that you know the Computers host name and Domain</a:t>
            </a:r>
          </a:p>
          <a:p>
            <a:r>
              <a:rPr lang="en-US" dirty="0" smtClean="0">
                <a:latin typeface="Lithos Pro Regular" panose="04020505030E02020A04"/>
                <a:cs typeface="Levenim MT" panose="02010502060101010101" pitchFamily="2" charset="-79"/>
              </a:rPr>
              <a:t>Installations of VPSX windows client on computer</a:t>
            </a:r>
          </a:p>
          <a:p>
            <a:r>
              <a:rPr lang="en-US" dirty="0" smtClean="0">
                <a:latin typeface="Lithos Pro Regular" panose="04020505030E02020A04"/>
                <a:cs typeface="Levenim MT" panose="02010502060101010101" pitchFamily="2" charset="-79"/>
              </a:rPr>
              <a:t>1700 Epic printers installed this way</a:t>
            </a:r>
            <a:endParaRPr lang="en-US" dirty="0">
              <a:latin typeface="Lithos Pro Regular" panose="04020505030E02020A04"/>
              <a:cs typeface="Levenim MT" panose="02010502060101010101" pitchFamily="2" charset="-79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83" y="2555631"/>
            <a:ext cx="4544117" cy="3408087"/>
          </a:xfrm>
        </p:spPr>
      </p:pic>
    </p:spTree>
    <p:extLst>
      <p:ext uri="{BB962C8B-B14F-4D97-AF65-F5344CB8AC3E}">
        <p14:creationId xmlns:p14="http://schemas.microsoft.com/office/powerpoint/2010/main" val="130009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3 types of epic printer connections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Ethernet(IP) connected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half" idx="2"/>
          </p:nvPr>
        </p:nvSpPr>
        <p:spPr>
          <a:xfrm>
            <a:off x="172122" y="2505074"/>
            <a:ext cx="4326060" cy="405464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Lithos Pro Regular" panose="04020505030E02020A04"/>
                <a:cs typeface="Levenim MT" panose="02010502060101010101" pitchFamily="2" charset="-79"/>
              </a:rPr>
              <a:t>Epic’s second most common connection at JHH</a:t>
            </a:r>
          </a:p>
          <a:p>
            <a:endParaRPr lang="en-US" dirty="0" smtClean="0">
              <a:latin typeface="Lithos Pro Regular" panose="04020505030E02020A04"/>
              <a:cs typeface="Levenim MT" panose="02010502060101010101" pitchFamily="2" charset="-79"/>
            </a:endParaRPr>
          </a:p>
          <a:p>
            <a:r>
              <a:rPr lang="en-US" dirty="0" smtClean="0">
                <a:latin typeface="Lithos Pro Regular" panose="04020505030E02020A04"/>
                <a:cs typeface="Levenim MT" panose="02010502060101010101" pitchFamily="2" charset="-79"/>
              </a:rPr>
              <a:t>Requires IP of printer device</a:t>
            </a:r>
          </a:p>
          <a:p>
            <a:endParaRPr lang="en-US" dirty="0">
              <a:latin typeface="Lithos Pro Regular" panose="04020505030E02020A04"/>
              <a:cs typeface="Levenim MT" panose="02010502060101010101" pitchFamily="2" charset="-79"/>
            </a:endParaRPr>
          </a:p>
          <a:p>
            <a:r>
              <a:rPr lang="en-US" dirty="0" smtClean="0">
                <a:latin typeface="Lithos Pro Regular" panose="04020505030E02020A04"/>
                <a:cs typeface="Levenim MT" panose="02010502060101010101" pitchFamily="2" charset="-79"/>
              </a:rPr>
              <a:t>1000 Lab/Epic printers setup this way</a:t>
            </a:r>
          </a:p>
          <a:p>
            <a:endParaRPr lang="en-US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0" indent="0">
              <a:buNone/>
            </a:pPr>
            <a:endParaRPr lang="en-US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endParaRPr lang="en-US" dirty="0" smtClean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498182" y="2638188"/>
            <a:ext cx="4420393" cy="331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3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3 types of epic printer </a:t>
            </a:r>
            <a:r>
              <a:rPr lang="en-US" dirty="0" smtClean="0"/>
              <a:t>connections (Cont.)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460382" y="1597819"/>
            <a:ext cx="4326060" cy="823912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Wireless Connection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0382" y="2421731"/>
            <a:ext cx="4326060" cy="408329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Requires </a:t>
            </a:r>
            <a:r>
              <a:rPr lang="en-US" dirty="0" err="1" smtClean="0"/>
              <a:t>ip</a:t>
            </a:r>
            <a:r>
              <a:rPr lang="en-US" dirty="0" smtClean="0"/>
              <a:t> of printer device</a:t>
            </a:r>
          </a:p>
          <a:p>
            <a:r>
              <a:rPr lang="en-US" dirty="0" smtClean="0"/>
              <a:t> Hostname can be used to stabilize internet on the device. </a:t>
            </a:r>
            <a:r>
              <a:rPr lang="en-US" dirty="0" smtClean="0">
                <a:solidFill>
                  <a:srgbClr val="EC1F27"/>
                </a:solidFill>
              </a:rPr>
              <a:t>(Used when internet drops from device because of Access point transfers) Switching of subnets</a:t>
            </a:r>
          </a:p>
          <a:p>
            <a:r>
              <a:rPr lang="en-US" dirty="0" smtClean="0"/>
              <a:t>JHH has 250 of these Epic printers in operation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682" y="2083420"/>
            <a:ext cx="3085714" cy="4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Zebra Label configuration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82879" y="1517514"/>
            <a:ext cx="4787954" cy="5243209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Every wireless zebra printer had to be updated with a soft configuration file. </a:t>
            </a:r>
          </a:p>
          <a:p>
            <a:endParaRPr lang="en-US" dirty="0"/>
          </a:p>
          <a:p>
            <a:r>
              <a:rPr lang="en-US" dirty="0" smtClean="0"/>
              <a:t>This prevented the zebra printer from printing 4 blank labels with each order</a:t>
            </a:r>
          </a:p>
          <a:p>
            <a:endParaRPr lang="en-US" dirty="0"/>
          </a:p>
          <a:p>
            <a:r>
              <a:rPr lang="en-US" dirty="0"/>
              <a:t>^XA ^LT-030 ^JUS ^XZ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" t="15591" r="2617" b="15913"/>
          <a:stretch/>
        </p:blipFill>
        <p:spPr>
          <a:xfrm rot="5400000">
            <a:off x="4430947" y="3195536"/>
            <a:ext cx="4698459" cy="192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2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23114&quot;&gt;&lt;/object&gt;&lt;object type=&quot;2&quot; unique_id=&quot;23115&quot;&gt;&lt;object type=&quot;3&quot; unique_id=&quot;23116&quot;&gt;&lt;property id=&quot;20148&quot; value=&quot;5&quot;/&gt;&lt;property id=&quot;20300&quot; value=&quot;Slide 1&quot;/&gt;&lt;property id=&quot;20307&quot; value=&quot;256&quot;/&gt;&lt;/object&gt;&lt;object type=&quot;3&quot; unique_id=&quot;23135&quot;&gt;&lt;property id=&quot;20148&quot; value=&quot;5&quot;/&gt;&lt;property id=&quot;20300&quot; value=&quot;Slide 2&quot;/&gt;&lt;property id=&quot;20307&quot; value=&quot;257&quot;/&gt;&lt;/object&gt;&lt;object type=&quot;3&quot; unique_id=&quot;23136&quot;&gt;&lt;property id=&quot;20148&quot; value=&quot;5&quot;/&gt;&lt;property id=&quot;20300&quot; value=&quot;Slide 3&quot;/&gt;&lt;property id=&quot;20307&quot; value=&quot;258&quot;/&gt;&lt;/object&gt;&lt;object type=&quot;3&quot; unique_id=&quot;23137&quot;&gt;&lt;property id=&quot;20148&quot; value=&quot;5&quot;/&gt;&lt;property id=&quot;20300&quot; value=&quot;Slide 4&quot;/&gt;&lt;property id=&quot;20307&quot; value=&quot;259&quot;/&gt;&lt;/object&gt;&lt;object type=&quot;3&quot; unique_id=&quot;23138&quot;&gt;&lt;property id=&quot;20148&quot; value=&quot;5&quot;/&gt;&lt;property id=&quot;20300&quot; value=&quot;Slide 5&quot;/&gt;&lt;property id=&quot;20307&quot; value=&quot;26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29330</TotalTime>
  <Words>1420</Words>
  <Application>Microsoft Office PowerPoint</Application>
  <PresentationFormat>On-screen Show (4:3)</PresentationFormat>
  <Paragraphs>343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Levenim MT</vt:lpstr>
      <vt:lpstr>Lithos Pro Regular</vt:lpstr>
      <vt:lpstr>Office Theme</vt:lpstr>
      <vt:lpstr>The Long Jump to Build Epic Printers in Soft</vt:lpstr>
      <vt:lpstr>Epic Passed the printing torch</vt:lpstr>
      <vt:lpstr>Leaping towards success</vt:lpstr>
      <vt:lpstr>Quick OverView of JHH Printing</vt:lpstr>
      <vt:lpstr>How are Epic printers connected?</vt:lpstr>
      <vt:lpstr>3 types of epic printer connections</vt:lpstr>
      <vt:lpstr>3 types of epic printer connections</vt:lpstr>
      <vt:lpstr>3 types of epic printer connections (Cont.)</vt:lpstr>
      <vt:lpstr>Zebra Label configuration</vt:lpstr>
      <vt:lpstr>Soft/VPSX setup up for the Epic Printers</vt:lpstr>
      <vt:lpstr>EPIC PRINTERs within SOFt SECURITY</vt:lpstr>
      <vt:lpstr>Label naming changes</vt:lpstr>
      <vt:lpstr>Naming Format</vt:lpstr>
      <vt:lpstr>Lab Naming convention used </vt:lpstr>
      <vt:lpstr>Epic Naming convention used</vt:lpstr>
      <vt:lpstr>VPSX SETUP</vt:lpstr>
      <vt:lpstr>VPSX SETUP</vt:lpstr>
      <vt:lpstr>VPSX SETUP</vt:lpstr>
      <vt:lpstr>Installation of vPSx WINDOWS Client</vt:lpstr>
      <vt:lpstr>Troubleshooting vPSx WINDOWS Client</vt:lpstr>
      <vt:lpstr>Additional changes</vt:lpstr>
      <vt:lpstr>PowerPoint Presentation</vt:lpstr>
      <vt:lpstr>How Epic users send prints</vt:lpstr>
      <vt:lpstr>LABEL SETUP TABLE                    (TTY PRINTING)</vt:lpstr>
      <vt:lpstr>Label setup table benefits </vt:lpstr>
      <vt:lpstr>Label SETUP TABLE ISSUES</vt:lpstr>
      <vt:lpstr>Epic’s New way of printing</vt:lpstr>
      <vt:lpstr>Benefits of user selection Printing</vt:lpstr>
      <vt:lpstr>Issues with Epic user selection Printing</vt:lpstr>
      <vt:lpstr>Issues with Epic user selection printing</vt:lpstr>
      <vt:lpstr>Issues with Epic user selection printing</vt:lpstr>
      <vt:lpstr>Issues with Epic user selection printing</vt:lpstr>
      <vt:lpstr>Printing Jobs falling to the wayside</vt:lpstr>
      <vt:lpstr>PowerPoint Presentation</vt:lpstr>
      <vt:lpstr> Epic Printers are defined in ORC-18  Within HISOE</vt:lpstr>
      <vt:lpstr>Hisoe Interface delay</vt:lpstr>
      <vt:lpstr>Printing jobs were Routed to the correct HISOE lane</vt:lpstr>
      <vt:lpstr>HISOE INTERFACE Delay</vt:lpstr>
      <vt:lpstr>Routing HISOE Interface</vt:lpstr>
      <vt:lpstr>Today’s Epic printing time</vt:lpstr>
      <vt:lpstr>Lessons learned</vt:lpstr>
      <vt:lpstr>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 Pettis</dc:creator>
  <cp:lastModifiedBy>Myra Pettis</cp:lastModifiedBy>
  <cp:revision>125</cp:revision>
  <dcterms:created xsi:type="dcterms:W3CDTF">2016-01-07T19:47:27Z</dcterms:created>
  <dcterms:modified xsi:type="dcterms:W3CDTF">2016-04-13T17:34:09Z</dcterms:modified>
</cp:coreProperties>
</file>